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54"/>
  </p:notesMasterIdLst>
  <p:handoutMasterIdLst>
    <p:handoutMasterId r:id="rId55"/>
  </p:handoutMasterIdLst>
  <p:sldIdLst>
    <p:sldId id="285" r:id="rId2"/>
    <p:sldId id="284" r:id="rId3"/>
    <p:sldId id="291" r:id="rId4"/>
    <p:sldId id="292" r:id="rId5"/>
    <p:sldId id="283" r:id="rId6"/>
    <p:sldId id="289" r:id="rId7"/>
    <p:sldId id="290" r:id="rId8"/>
    <p:sldId id="293" r:id="rId9"/>
    <p:sldId id="286" r:id="rId10"/>
    <p:sldId id="287" r:id="rId11"/>
    <p:sldId id="288" r:id="rId12"/>
    <p:sldId id="309" r:id="rId13"/>
    <p:sldId id="308" r:id="rId14"/>
    <p:sldId id="310" r:id="rId15"/>
    <p:sldId id="311" r:id="rId16"/>
    <p:sldId id="312" r:id="rId17"/>
    <p:sldId id="314" r:id="rId18"/>
    <p:sldId id="313" r:id="rId19"/>
    <p:sldId id="323" r:id="rId20"/>
    <p:sldId id="324" r:id="rId21"/>
    <p:sldId id="325" r:id="rId22"/>
    <p:sldId id="326" r:id="rId23"/>
    <p:sldId id="327" r:id="rId24"/>
    <p:sldId id="328" r:id="rId25"/>
    <p:sldId id="329" r:id="rId26"/>
    <p:sldId id="330" r:id="rId27"/>
    <p:sldId id="331" r:id="rId28"/>
    <p:sldId id="335" r:id="rId29"/>
    <p:sldId id="334" r:id="rId30"/>
    <p:sldId id="333" r:id="rId31"/>
    <p:sldId id="315" r:id="rId32"/>
    <p:sldId id="316" r:id="rId33"/>
    <p:sldId id="317" r:id="rId34"/>
    <p:sldId id="318" r:id="rId35"/>
    <p:sldId id="319" r:id="rId36"/>
    <p:sldId id="320" r:id="rId37"/>
    <p:sldId id="321" r:id="rId38"/>
    <p:sldId id="294"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295" r:id="rId52"/>
    <p:sldId id="322" r:id="rId53"/>
  </p:sldIdLst>
  <p:sldSz cx="6858000" cy="9144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62" autoAdjust="0"/>
    <p:restoredTop sz="95662" autoAdjust="0"/>
  </p:normalViewPr>
  <p:slideViewPr>
    <p:cSldViewPr>
      <p:cViewPr varScale="1">
        <p:scale>
          <a:sx n="71" d="100"/>
          <a:sy n="71" d="100"/>
        </p:scale>
        <p:origin x="2414" y="62"/>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58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508E8EC-C325-4174-ADDB-F95146F09F1D}" type="datetime1">
              <a:rPr lang="en-US" smtClean="0"/>
              <a:t>3/1/2019</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IN" smtClean="0"/>
              <a:t>Department of Computer Science,</a:t>
            </a:r>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6BCC36-4A25-4578-9E95-A3A39EE8DEA6}" type="slidenum">
              <a:rPr lang="en-IN" smtClean="0"/>
              <a:t>‹#›</a:t>
            </a:fld>
            <a:endParaRPr lang="en-IN"/>
          </a:p>
        </p:txBody>
      </p:sp>
    </p:spTree>
    <p:extLst>
      <p:ext uri="{BB962C8B-B14F-4D97-AF65-F5344CB8AC3E}">
        <p14:creationId xmlns:p14="http://schemas.microsoft.com/office/powerpoint/2010/main" val="621577196"/>
      </p:ext>
    </p:extLst>
  </p:cSld>
  <p:clrMap bg1="lt1" tx1="dk1" bg2="lt2" tx2="dk2" accent1="accent1" accent2="accent2" accent3="accent3" accent4="accent4" accent5="accent5" accent6="accent6" hlink="hlink" folHlink="folHlink"/>
  <p:hf sldNum="0"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D35F71-1FEE-4019-A35E-A9ABBC97FA48}" type="datetime1">
              <a:rPr lang="en-US" smtClean="0"/>
              <a:t>3/1/2019</a:t>
            </a:fld>
            <a:endParaRPr lang="en-US" dirty="0"/>
          </a:p>
        </p:txBody>
      </p:sp>
      <p:sp>
        <p:nvSpPr>
          <p:cNvPr id="4" name="Slide Image Placeholder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US" smtClean="0"/>
              <a:t>Department of Computer Science,</a:t>
            </a: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B707F3A-D5B3-4663-B262-1CC5123253FC}" type="slidenum">
              <a:rPr lang="en-US" smtClean="0"/>
              <a:pPr/>
              <a:t>‹#›</a:t>
            </a:fld>
            <a:endParaRPr lang="en-US" dirty="0"/>
          </a:p>
        </p:txBody>
      </p:sp>
    </p:spTree>
  </p:cSld>
  <p:clrMap bg1="lt1" tx1="dk1" bg2="lt2" tx2="dk2" accent1="accent1" accent2="accent2" accent3="accent3" accent4="accent4" accent5="accent5" accent6="accent6" hlink="hlink" folHlink="folHlink"/>
  <p:hf sldNum="0"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840568"/>
            <a:ext cx="5829300" cy="1960033"/>
          </a:xfrm>
        </p:spPr>
        <p:txBody>
          <a:bodyPr/>
          <a:lstStyle/>
          <a:p>
            <a:r>
              <a:rPr lang="en-US" smtClean="0"/>
              <a:t>Click to edit Master title style</a:t>
            </a:r>
            <a:endParaRPr lang="en-IN"/>
          </a:p>
        </p:txBody>
      </p:sp>
      <p:sp>
        <p:nvSpPr>
          <p:cNvPr id="3" name="Subtitle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7D2D15BC-F434-4FE2-A8FD-776E93DDBA37}" type="datetime1">
              <a:rPr lang="en-IN" smtClean="0"/>
              <a:t>01-03-2019</a:t>
            </a:fld>
            <a:endParaRPr lang="en-IN" dirty="0"/>
          </a:p>
        </p:txBody>
      </p:sp>
      <p:sp>
        <p:nvSpPr>
          <p:cNvPr id="5" name="Footer Placeholder 4"/>
          <p:cNvSpPr>
            <a:spLocks noGrp="1"/>
          </p:cNvSpPr>
          <p:nvPr>
            <p:ph type="ftr" sz="quarter" idx="11"/>
          </p:nvPr>
        </p:nvSpPr>
        <p:spPr/>
        <p:txBody>
          <a:bodyPr/>
          <a:lstStyle/>
          <a:p>
            <a:r>
              <a:rPr lang="en-US" smtClean="0"/>
              <a:t>Department of Computer Science, MGM’s Dr.G.Y.Pathrikar college of CS and IT.</a:t>
            </a:r>
            <a:endParaRPr lang="en-IN" dirty="0"/>
          </a:p>
        </p:txBody>
      </p:sp>
      <p:sp>
        <p:nvSpPr>
          <p:cNvPr id="6" name="Slide Number Placeholder 5"/>
          <p:cNvSpPr>
            <a:spLocks noGrp="1"/>
          </p:cNvSpPr>
          <p:nvPr>
            <p:ph type="sldNum" sz="quarter" idx="12"/>
          </p:nvPr>
        </p:nvSpPr>
        <p:spPr/>
        <p:txBody>
          <a:bodyPr/>
          <a:lstStyle/>
          <a:p>
            <a:fld id="{4CE49F3D-10AA-4386-B548-05EA12B30B5B}" type="slidenum">
              <a:rPr lang="en-IN" smtClean="0"/>
              <a:pPr/>
              <a:t>‹#›</a:t>
            </a:fld>
            <a:endParaRPr lang="en-I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A957C66-42D4-4818-A19D-76BC2FA7472F}" type="datetime1">
              <a:rPr lang="en-IN" smtClean="0"/>
              <a:t>01-03-2019</a:t>
            </a:fld>
            <a:endParaRPr lang="en-IN" dirty="0"/>
          </a:p>
        </p:txBody>
      </p:sp>
      <p:sp>
        <p:nvSpPr>
          <p:cNvPr id="5" name="Footer Placeholder 4"/>
          <p:cNvSpPr>
            <a:spLocks noGrp="1"/>
          </p:cNvSpPr>
          <p:nvPr>
            <p:ph type="ftr" sz="quarter" idx="11"/>
          </p:nvPr>
        </p:nvSpPr>
        <p:spPr/>
        <p:txBody>
          <a:bodyPr/>
          <a:lstStyle/>
          <a:p>
            <a:r>
              <a:rPr lang="en-US" smtClean="0"/>
              <a:t>Department of Computer Science, MGM’s Dr.G.Y.Pathrikar college of CS and IT.</a:t>
            </a:r>
            <a:endParaRPr lang="en-IN" dirty="0"/>
          </a:p>
        </p:txBody>
      </p:sp>
      <p:sp>
        <p:nvSpPr>
          <p:cNvPr id="6" name="Slide Number Placeholder 5"/>
          <p:cNvSpPr>
            <a:spLocks noGrp="1"/>
          </p:cNvSpPr>
          <p:nvPr>
            <p:ph type="sldNum" sz="quarter" idx="12"/>
          </p:nvPr>
        </p:nvSpPr>
        <p:spPr/>
        <p:txBody>
          <a:bodyPr/>
          <a:lstStyle/>
          <a:p>
            <a:fld id="{4CE49F3D-10AA-4386-B548-05EA12B30B5B}" type="slidenum">
              <a:rPr lang="en-IN" smtClean="0"/>
              <a:pPr/>
              <a:t>‹#›</a:t>
            </a:fld>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366185"/>
            <a:ext cx="1543050" cy="7802033"/>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342900" y="366185"/>
            <a:ext cx="4514850" cy="78020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FF80018-C526-4E31-8DC5-CF7E615B5F0B}" type="datetime1">
              <a:rPr lang="en-IN" smtClean="0"/>
              <a:t>01-03-2019</a:t>
            </a:fld>
            <a:endParaRPr lang="en-IN" dirty="0"/>
          </a:p>
        </p:txBody>
      </p:sp>
      <p:sp>
        <p:nvSpPr>
          <p:cNvPr id="5" name="Footer Placeholder 4"/>
          <p:cNvSpPr>
            <a:spLocks noGrp="1"/>
          </p:cNvSpPr>
          <p:nvPr>
            <p:ph type="ftr" sz="quarter" idx="11"/>
          </p:nvPr>
        </p:nvSpPr>
        <p:spPr/>
        <p:txBody>
          <a:bodyPr/>
          <a:lstStyle/>
          <a:p>
            <a:r>
              <a:rPr lang="en-US" smtClean="0"/>
              <a:t>Department of Computer Science, MGM’s Dr.G.Y.Pathrikar college of CS and IT.</a:t>
            </a:r>
            <a:endParaRPr lang="en-IN" dirty="0"/>
          </a:p>
        </p:txBody>
      </p:sp>
      <p:sp>
        <p:nvSpPr>
          <p:cNvPr id="6" name="Slide Number Placeholder 5"/>
          <p:cNvSpPr>
            <a:spLocks noGrp="1"/>
          </p:cNvSpPr>
          <p:nvPr>
            <p:ph type="sldNum" sz="quarter" idx="12"/>
          </p:nvPr>
        </p:nvSpPr>
        <p:spPr/>
        <p:txBody>
          <a:bodyPr/>
          <a:lstStyle/>
          <a:p>
            <a:fld id="{4CE49F3D-10AA-4386-B548-05EA12B30B5B}" type="slidenum">
              <a:rPr lang="en-IN" smtClean="0"/>
              <a:pPr/>
              <a:t>‹#›</a:t>
            </a:fld>
            <a:endParaRPr lang="en-I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CA753963-55F2-40D9-8FCA-29B30BDBDD90}" type="datetime1">
              <a:rPr lang="en-IN" smtClean="0"/>
              <a:t>01-03-2019</a:t>
            </a:fld>
            <a:endParaRPr lang="en-IN" dirty="0"/>
          </a:p>
        </p:txBody>
      </p:sp>
      <p:sp>
        <p:nvSpPr>
          <p:cNvPr id="5" name="Footer Placeholder 4"/>
          <p:cNvSpPr>
            <a:spLocks noGrp="1"/>
          </p:cNvSpPr>
          <p:nvPr>
            <p:ph type="ftr" sz="quarter" idx="11"/>
          </p:nvPr>
        </p:nvSpPr>
        <p:spPr/>
        <p:txBody>
          <a:bodyPr/>
          <a:lstStyle/>
          <a:p>
            <a:r>
              <a:rPr lang="en-US" smtClean="0"/>
              <a:t>Department of Computer Science, MGM’s Dr.G.Y.Pathrikar college of CS and IT.</a:t>
            </a:r>
            <a:endParaRPr lang="en-IN" dirty="0"/>
          </a:p>
        </p:txBody>
      </p:sp>
      <p:sp>
        <p:nvSpPr>
          <p:cNvPr id="6" name="Slide Number Placeholder 5"/>
          <p:cNvSpPr>
            <a:spLocks noGrp="1"/>
          </p:cNvSpPr>
          <p:nvPr>
            <p:ph type="sldNum" sz="quarter" idx="12"/>
          </p:nvPr>
        </p:nvSpPr>
        <p:spPr/>
        <p:txBody>
          <a:bodyPr/>
          <a:lstStyle/>
          <a:p>
            <a:fld id="{4CE49F3D-10AA-4386-B548-05EA12B30B5B}" type="slidenum">
              <a:rPr lang="en-IN" smtClean="0"/>
              <a:pPr/>
              <a:t>‹#›</a:t>
            </a:fld>
            <a:endParaRPr lang="en-I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5875867"/>
            <a:ext cx="5829300" cy="1816100"/>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257265-E530-40F5-8B29-4768AA963EC3}" type="datetime1">
              <a:rPr lang="en-IN" smtClean="0"/>
              <a:t>01-03-2019</a:t>
            </a:fld>
            <a:endParaRPr lang="en-IN" dirty="0"/>
          </a:p>
        </p:txBody>
      </p:sp>
      <p:sp>
        <p:nvSpPr>
          <p:cNvPr id="5" name="Footer Placeholder 4"/>
          <p:cNvSpPr>
            <a:spLocks noGrp="1"/>
          </p:cNvSpPr>
          <p:nvPr>
            <p:ph type="ftr" sz="quarter" idx="11"/>
          </p:nvPr>
        </p:nvSpPr>
        <p:spPr/>
        <p:txBody>
          <a:bodyPr/>
          <a:lstStyle/>
          <a:p>
            <a:r>
              <a:rPr lang="en-US" smtClean="0"/>
              <a:t>Department of Computer Science, MGM’s Dr.G.Y.Pathrikar college of CS and IT.</a:t>
            </a:r>
            <a:endParaRPr lang="en-IN" dirty="0"/>
          </a:p>
        </p:txBody>
      </p:sp>
      <p:sp>
        <p:nvSpPr>
          <p:cNvPr id="6" name="Slide Number Placeholder 5"/>
          <p:cNvSpPr>
            <a:spLocks noGrp="1"/>
          </p:cNvSpPr>
          <p:nvPr>
            <p:ph type="sldNum" sz="quarter" idx="12"/>
          </p:nvPr>
        </p:nvSpPr>
        <p:spPr/>
        <p:txBody>
          <a:bodyPr/>
          <a:lstStyle/>
          <a:p>
            <a:fld id="{4CE49F3D-10AA-4386-B548-05EA12B30B5B}" type="slidenum">
              <a:rPr lang="en-IN" smtClean="0"/>
              <a:pPr/>
              <a:t>‹#›</a:t>
            </a:fld>
            <a:endParaRPr lang="en-I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8C688769-CBB4-42EA-8032-92EE87952BF3}" type="datetime1">
              <a:rPr lang="en-IN" smtClean="0"/>
              <a:t>01-03-2019</a:t>
            </a:fld>
            <a:endParaRPr lang="en-IN" dirty="0"/>
          </a:p>
        </p:txBody>
      </p:sp>
      <p:sp>
        <p:nvSpPr>
          <p:cNvPr id="6" name="Footer Placeholder 5"/>
          <p:cNvSpPr>
            <a:spLocks noGrp="1"/>
          </p:cNvSpPr>
          <p:nvPr>
            <p:ph type="ftr" sz="quarter" idx="11"/>
          </p:nvPr>
        </p:nvSpPr>
        <p:spPr/>
        <p:txBody>
          <a:bodyPr/>
          <a:lstStyle/>
          <a:p>
            <a:r>
              <a:rPr lang="en-US" smtClean="0"/>
              <a:t>Department of Computer Science, MGM’s Dr.G.Y.Pathrikar college of CS and IT.</a:t>
            </a:r>
            <a:endParaRPr lang="en-IN" dirty="0"/>
          </a:p>
        </p:txBody>
      </p:sp>
      <p:sp>
        <p:nvSpPr>
          <p:cNvPr id="7" name="Slide Number Placeholder 6"/>
          <p:cNvSpPr>
            <a:spLocks noGrp="1"/>
          </p:cNvSpPr>
          <p:nvPr>
            <p:ph type="sldNum" sz="quarter" idx="12"/>
          </p:nvPr>
        </p:nvSpPr>
        <p:spPr/>
        <p:txBody>
          <a:bodyPr/>
          <a:lstStyle/>
          <a:p>
            <a:fld id="{4CE49F3D-10AA-4386-B548-05EA12B30B5B}" type="slidenum">
              <a:rPr lang="en-IN" smtClean="0"/>
              <a:pPr/>
              <a:t>‹#›</a:t>
            </a:fld>
            <a:endParaRPr lang="en-I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E4CABE29-EC90-4487-8C71-A911A1417B3D}" type="datetime1">
              <a:rPr lang="en-IN" smtClean="0"/>
              <a:t>01-03-2019</a:t>
            </a:fld>
            <a:endParaRPr lang="en-IN" dirty="0"/>
          </a:p>
        </p:txBody>
      </p:sp>
      <p:sp>
        <p:nvSpPr>
          <p:cNvPr id="8" name="Footer Placeholder 7"/>
          <p:cNvSpPr>
            <a:spLocks noGrp="1"/>
          </p:cNvSpPr>
          <p:nvPr>
            <p:ph type="ftr" sz="quarter" idx="11"/>
          </p:nvPr>
        </p:nvSpPr>
        <p:spPr/>
        <p:txBody>
          <a:bodyPr/>
          <a:lstStyle/>
          <a:p>
            <a:r>
              <a:rPr lang="en-US" smtClean="0"/>
              <a:t>Department of Computer Science, MGM’s Dr.G.Y.Pathrikar college of CS and IT.</a:t>
            </a:r>
            <a:endParaRPr lang="en-IN" dirty="0"/>
          </a:p>
        </p:txBody>
      </p:sp>
      <p:sp>
        <p:nvSpPr>
          <p:cNvPr id="9" name="Slide Number Placeholder 8"/>
          <p:cNvSpPr>
            <a:spLocks noGrp="1"/>
          </p:cNvSpPr>
          <p:nvPr>
            <p:ph type="sldNum" sz="quarter" idx="12"/>
          </p:nvPr>
        </p:nvSpPr>
        <p:spPr/>
        <p:txBody>
          <a:bodyPr/>
          <a:lstStyle/>
          <a:p>
            <a:fld id="{4CE49F3D-10AA-4386-B548-05EA12B30B5B}" type="slidenum">
              <a:rPr lang="en-IN" smtClean="0"/>
              <a:pPr/>
              <a:t>‹#›</a:t>
            </a:fld>
            <a:endParaRPr lang="en-I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64280B6E-3E26-4F66-9D10-19828ED859A5}" type="datetime1">
              <a:rPr lang="en-IN" smtClean="0"/>
              <a:t>01-03-2019</a:t>
            </a:fld>
            <a:endParaRPr lang="en-IN" dirty="0"/>
          </a:p>
        </p:txBody>
      </p:sp>
      <p:sp>
        <p:nvSpPr>
          <p:cNvPr id="4" name="Footer Placeholder 3"/>
          <p:cNvSpPr>
            <a:spLocks noGrp="1"/>
          </p:cNvSpPr>
          <p:nvPr>
            <p:ph type="ftr" sz="quarter" idx="11"/>
          </p:nvPr>
        </p:nvSpPr>
        <p:spPr/>
        <p:txBody>
          <a:bodyPr/>
          <a:lstStyle/>
          <a:p>
            <a:r>
              <a:rPr lang="en-US" smtClean="0"/>
              <a:t>Department of Computer Science, MGM’s Dr.G.Y.Pathrikar college of CS and IT.</a:t>
            </a:r>
            <a:endParaRPr lang="en-IN" dirty="0"/>
          </a:p>
        </p:txBody>
      </p:sp>
      <p:sp>
        <p:nvSpPr>
          <p:cNvPr id="5" name="Slide Number Placeholder 4"/>
          <p:cNvSpPr>
            <a:spLocks noGrp="1"/>
          </p:cNvSpPr>
          <p:nvPr>
            <p:ph type="sldNum" sz="quarter" idx="12"/>
          </p:nvPr>
        </p:nvSpPr>
        <p:spPr/>
        <p:txBody>
          <a:bodyPr/>
          <a:lstStyle/>
          <a:p>
            <a:fld id="{4CE49F3D-10AA-4386-B548-05EA12B30B5B}" type="slidenum">
              <a:rPr lang="en-IN" smtClean="0"/>
              <a:pPr/>
              <a:t>‹#›</a:t>
            </a:fld>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0BA7EC-171D-4845-84D8-A8B0BBC9ACA2}" type="datetime1">
              <a:rPr lang="en-IN" smtClean="0"/>
              <a:t>01-03-2019</a:t>
            </a:fld>
            <a:endParaRPr lang="en-IN" dirty="0"/>
          </a:p>
        </p:txBody>
      </p:sp>
      <p:sp>
        <p:nvSpPr>
          <p:cNvPr id="3" name="Footer Placeholder 2"/>
          <p:cNvSpPr>
            <a:spLocks noGrp="1"/>
          </p:cNvSpPr>
          <p:nvPr>
            <p:ph type="ftr" sz="quarter" idx="11"/>
          </p:nvPr>
        </p:nvSpPr>
        <p:spPr/>
        <p:txBody>
          <a:bodyPr/>
          <a:lstStyle/>
          <a:p>
            <a:r>
              <a:rPr lang="en-US" smtClean="0"/>
              <a:t>Department of Computer Science, MGM’s Dr.G.Y.Pathrikar college of CS and IT.</a:t>
            </a:r>
            <a:endParaRPr lang="en-IN" dirty="0"/>
          </a:p>
        </p:txBody>
      </p:sp>
      <p:sp>
        <p:nvSpPr>
          <p:cNvPr id="4" name="Slide Number Placeholder 3"/>
          <p:cNvSpPr>
            <a:spLocks noGrp="1"/>
          </p:cNvSpPr>
          <p:nvPr>
            <p:ph type="sldNum" sz="quarter" idx="12"/>
          </p:nvPr>
        </p:nvSpPr>
        <p:spPr/>
        <p:txBody>
          <a:bodyPr/>
          <a:lstStyle/>
          <a:p>
            <a:fld id="{4CE49F3D-10AA-4386-B548-05EA12B30B5B}" type="slidenum">
              <a:rPr lang="en-IN" smtClean="0"/>
              <a:pPr/>
              <a:t>‹#›</a:t>
            </a:fld>
            <a:endParaRPr lang="en-I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364067"/>
            <a:ext cx="2256235" cy="154940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87FFF9-24F6-49DC-AC01-61D53535D459}" type="datetime1">
              <a:rPr lang="en-IN" smtClean="0"/>
              <a:t>01-03-2019</a:t>
            </a:fld>
            <a:endParaRPr lang="en-IN" dirty="0"/>
          </a:p>
        </p:txBody>
      </p:sp>
      <p:sp>
        <p:nvSpPr>
          <p:cNvPr id="6" name="Footer Placeholder 5"/>
          <p:cNvSpPr>
            <a:spLocks noGrp="1"/>
          </p:cNvSpPr>
          <p:nvPr>
            <p:ph type="ftr" sz="quarter" idx="11"/>
          </p:nvPr>
        </p:nvSpPr>
        <p:spPr/>
        <p:txBody>
          <a:bodyPr/>
          <a:lstStyle/>
          <a:p>
            <a:r>
              <a:rPr lang="en-US" smtClean="0"/>
              <a:t>Department of Computer Science, MGM’s Dr.G.Y.Pathrikar college of CS and IT.</a:t>
            </a:r>
            <a:endParaRPr lang="en-IN" dirty="0"/>
          </a:p>
        </p:txBody>
      </p:sp>
      <p:sp>
        <p:nvSpPr>
          <p:cNvPr id="7" name="Slide Number Placeholder 6"/>
          <p:cNvSpPr>
            <a:spLocks noGrp="1"/>
          </p:cNvSpPr>
          <p:nvPr>
            <p:ph type="sldNum" sz="quarter" idx="12"/>
          </p:nvPr>
        </p:nvSpPr>
        <p:spPr/>
        <p:txBody>
          <a:bodyPr/>
          <a:lstStyle/>
          <a:p>
            <a:fld id="{4CE49F3D-10AA-4386-B548-05EA12B30B5B}" type="slidenum">
              <a:rPr lang="en-IN" smtClean="0"/>
              <a:pPr/>
              <a:t>‹#›</a:t>
            </a:fld>
            <a:endParaRPr lang="en-I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6400800"/>
            <a:ext cx="4114800" cy="755651"/>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BF9A74-225C-463E-A30D-350307529B7E}" type="datetime1">
              <a:rPr lang="en-IN" smtClean="0"/>
              <a:t>01-03-2019</a:t>
            </a:fld>
            <a:endParaRPr lang="en-IN" dirty="0"/>
          </a:p>
        </p:txBody>
      </p:sp>
      <p:sp>
        <p:nvSpPr>
          <p:cNvPr id="6" name="Footer Placeholder 5"/>
          <p:cNvSpPr>
            <a:spLocks noGrp="1"/>
          </p:cNvSpPr>
          <p:nvPr>
            <p:ph type="ftr" sz="quarter" idx="11"/>
          </p:nvPr>
        </p:nvSpPr>
        <p:spPr/>
        <p:txBody>
          <a:bodyPr/>
          <a:lstStyle/>
          <a:p>
            <a:r>
              <a:rPr lang="en-US" smtClean="0"/>
              <a:t>Department of Computer Science, MGM’s Dr.G.Y.Pathrikar college of CS and IT.</a:t>
            </a:r>
            <a:endParaRPr lang="en-IN" dirty="0"/>
          </a:p>
        </p:txBody>
      </p:sp>
      <p:sp>
        <p:nvSpPr>
          <p:cNvPr id="7" name="Slide Number Placeholder 6"/>
          <p:cNvSpPr>
            <a:spLocks noGrp="1"/>
          </p:cNvSpPr>
          <p:nvPr>
            <p:ph type="sldNum" sz="quarter" idx="12"/>
          </p:nvPr>
        </p:nvSpPr>
        <p:spPr/>
        <p:txBody>
          <a:bodyPr/>
          <a:lstStyle/>
          <a:p>
            <a:fld id="{4CE49F3D-10AA-4386-B548-05EA12B30B5B}" type="slidenum">
              <a:rPr lang="en-IN" smtClean="0"/>
              <a:pPr/>
              <a:t>‹#›</a:t>
            </a:fld>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D32009F7-6174-4919-A49C-1DE453A262AA}" type="datetime1">
              <a:rPr lang="en-IN" smtClean="0"/>
              <a:t>01-03-2019</a:t>
            </a:fld>
            <a:endParaRPr lang="en-IN" dirty="0"/>
          </a:p>
        </p:txBody>
      </p:sp>
      <p:sp>
        <p:nvSpPr>
          <p:cNvPr id="5" name="Footer Placeholder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Department of Computer Science, MGM’s Dr.G.Y.Pathrikar college of CS and IT.</a:t>
            </a:r>
            <a:endParaRPr lang="en-IN" dirty="0"/>
          </a:p>
        </p:txBody>
      </p:sp>
      <p:sp>
        <p:nvSpPr>
          <p:cNvPr id="6" name="Slide Number Placeholder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4CE49F3D-10AA-4386-B548-05EA12B30B5B}" type="slidenum">
              <a:rPr lang="en-IN" smtClean="0"/>
              <a:pPr/>
              <a:t>‹#›</a:t>
            </a:fld>
            <a:endParaRPr lang="en-I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https://daneden.github.io/animate.css/" TargetMode="External"/><Relationship Id="rId2" Type="http://schemas.openxmlformats.org/officeDocument/2006/relationships/hyperlink" Target="https://www.google.com.qa/maps/d/edit?mid=1RrCYASUfulW27sRLhFdTdL3V2liYMG3j&amp;ll=32.24404103651009,92.73072731346122&amp;z=5" TargetMode="External"/><Relationship Id="rId1" Type="http://schemas.openxmlformats.org/officeDocument/2006/relationships/slideLayout" Target="../slideLayouts/slideLayout7.xml"/><Relationship Id="rId4" Type="http://schemas.openxmlformats.org/officeDocument/2006/relationships/hyperlink" Target="https://www.latlong.ne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00" y="-32"/>
            <a:ext cx="6686600" cy="9144032"/>
          </a:xfrm>
        </p:spPr>
        <p:txBody>
          <a:bodyPr>
            <a:noAutofit/>
          </a:bodyPr>
          <a:lstStyle/>
          <a:p>
            <a:r>
              <a:rPr lang="en-IN" sz="2000" b="1" dirty="0" smtClean="0"/>
              <a:t/>
            </a:r>
            <a:br>
              <a:rPr lang="en-IN" sz="2000" b="1" dirty="0" smtClean="0"/>
            </a:br>
            <a:r>
              <a:rPr lang="en-IN" sz="2000" b="1" dirty="0" smtClean="0"/>
              <a:t/>
            </a:r>
            <a:br>
              <a:rPr lang="en-IN" sz="2000" b="1" dirty="0" smtClean="0"/>
            </a:br>
            <a:r>
              <a:rPr lang="en-IN" sz="2000" b="1" dirty="0" smtClean="0"/>
              <a:t/>
            </a:r>
            <a:br>
              <a:rPr lang="en-IN" sz="2000" b="1" dirty="0" smtClean="0"/>
            </a:br>
            <a:r>
              <a:rPr lang="en-IN" sz="2000" b="1" dirty="0" smtClean="0"/>
              <a:t>   DR.BABASAHEB AMBEDKAR MARATHWADA UNIVERSITY.</a:t>
            </a:r>
            <a:r>
              <a:rPr lang="en-US" sz="2000" b="1" dirty="0" smtClean="0"/>
              <a:t/>
            </a:r>
            <a:br>
              <a:rPr lang="en-US" sz="2000" b="1" dirty="0" smtClean="0"/>
            </a:br>
            <a:r>
              <a:rPr lang="en-IN" sz="2000" b="1" dirty="0" smtClean="0"/>
              <a:t>AURANGABAD.</a:t>
            </a:r>
            <a:r>
              <a:rPr lang="en-US" sz="2400" dirty="0" smtClean="0"/>
              <a:t/>
            </a:r>
            <a:br>
              <a:rPr lang="en-US" sz="2400" dirty="0" smtClean="0"/>
            </a:br>
            <a:r>
              <a:rPr lang="en-IN" sz="2400" dirty="0" smtClean="0"/>
              <a:t>                                                                                 </a:t>
            </a:r>
            <a:br>
              <a:rPr lang="en-IN" sz="2400" dirty="0" smtClean="0"/>
            </a:br>
            <a:r>
              <a:rPr lang="en-IN" sz="2400" dirty="0" smtClean="0"/>
              <a:t/>
            </a:r>
            <a:br>
              <a:rPr lang="en-IN" sz="2400" dirty="0" smtClean="0"/>
            </a:br>
            <a:r>
              <a:rPr lang="en-IN" sz="2400" dirty="0" smtClean="0"/>
              <a:t> </a:t>
            </a:r>
            <a:r>
              <a:rPr lang="en-IN" sz="2000" b="1" dirty="0" smtClean="0"/>
              <a:t> MGM</a:t>
            </a:r>
            <a:r>
              <a:rPr lang="en-US" sz="2000" b="1" dirty="0" smtClean="0"/>
              <a:t/>
            </a:r>
            <a:br>
              <a:rPr lang="en-US" sz="2000" b="1" dirty="0" smtClean="0"/>
            </a:br>
            <a:r>
              <a:rPr lang="en-IN" sz="2000" b="1" dirty="0" smtClean="0"/>
              <a:t>Dr. G. Y. </a:t>
            </a:r>
            <a:r>
              <a:rPr lang="en-IN" sz="2000" b="1" dirty="0" err="1" smtClean="0"/>
              <a:t>Pathrikar</a:t>
            </a:r>
            <a:r>
              <a:rPr lang="en-IN" sz="2000" b="1" dirty="0" smtClean="0"/>
              <a:t> college of </a:t>
            </a:r>
            <a:r>
              <a:rPr lang="en-US" sz="2000" b="1" dirty="0" smtClean="0"/>
              <a:t/>
            </a:r>
            <a:br>
              <a:rPr lang="en-US" sz="2000" b="1" dirty="0" smtClean="0"/>
            </a:br>
            <a:r>
              <a:rPr lang="en-IN" sz="2000" b="1" dirty="0" smtClean="0"/>
              <a:t>Computer Science and Information Technology</a:t>
            </a:r>
            <a:r>
              <a:rPr lang="en-US" sz="2000" b="1" dirty="0" smtClean="0"/>
              <a:t/>
            </a:r>
            <a:br>
              <a:rPr lang="en-US" sz="2000" b="1" dirty="0" smtClean="0"/>
            </a:br>
            <a:r>
              <a:rPr lang="en-IN" sz="2000" b="1" dirty="0" smtClean="0"/>
              <a:t>Aurangabad-431003.</a:t>
            </a:r>
            <a:r>
              <a:rPr lang="en-US" sz="2000" b="1" dirty="0" smtClean="0"/>
              <a:t/>
            </a:r>
            <a:br>
              <a:rPr lang="en-US" sz="2000" b="1" dirty="0" smtClean="0"/>
            </a:br>
            <a:r>
              <a:rPr lang="en-IN" sz="2000" b="1" dirty="0" smtClean="0"/>
              <a:t>2018-2019</a:t>
            </a:r>
            <a:r>
              <a:rPr lang="en-US" sz="2000" b="1" dirty="0" smtClean="0"/>
              <a:t/>
            </a:r>
            <a:br>
              <a:rPr lang="en-US" sz="2000" b="1" dirty="0" smtClean="0"/>
            </a:br>
            <a:r>
              <a:rPr lang="en-IN" sz="2000" b="1" dirty="0" smtClean="0"/>
              <a:t>A</a:t>
            </a:r>
            <a:r>
              <a:rPr lang="en-US" sz="2000" b="1" dirty="0" smtClean="0"/>
              <a:t/>
            </a:r>
            <a:br>
              <a:rPr lang="en-US" sz="2000" b="1" dirty="0" smtClean="0"/>
            </a:br>
            <a:r>
              <a:rPr lang="en-IN" sz="2000" b="1" dirty="0" smtClean="0"/>
              <a:t>Project Report</a:t>
            </a:r>
            <a:r>
              <a:rPr lang="en-US" sz="2000" b="1" dirty="0" smtClean="0"/>
              <a:t/>
            </a:r>
            <a:br>
              <a:rPr lang="en-US" sz="2000" b="1" dirty="0" smtClean="0"/>
            </a:br>
            <a:r>
              <a:rPr lang="en-IN" sz="2000" b="1" dirty="0"/>
              <a:t>o</a:t>
            </a:r>
            <a:r>
              <a:rPr lang="en-IN" sz="2000" b="1" dirty="0" smtClean="0"/>
              <a:t>n</a:t>
            </a:r>
            <a:r>
              <a:rPr lang="en-US" sz="2400" dirty="0" smtClean="0"/>
              <a:t/>
            </a:r>
            <a:br>
              <a:rPr lang="en-US" sz="2400" dirty="0" smtClean="0"/>
            </a:br>
            <a:r>
              <a:rPr lang="en-IN" sz="2000" b="1" dirty="0" smtClean="0">
                <a:solidFill>
                  <a:srgbClr val="C00000"/>
                </a:solidFill>
              </a:rPr>
              <a:t>“Vehicle Rentals”</a:t>
            </a:r>
            <a:r>
              <a:rPr lang="en-US" sz="2000" dirty="0" smtClean="0"/>
              <a:t/>
            </a:r>
            <a:br>
              <a:rPr lang="en-US" sz="2000" dirty="0" smtClean="0"/>
            </a:br>
            <a:r>
              <a:rPr lang="en-IN" sz="2000" b="1" dirty="0" smtClean="0"/>
              <a:t>In partial fulfilment of requirement for the degree of</a:t>
            </a:r>
            <a:r>
              <a:rPr lang="en-US" sz="2000" dirty="0" smtClean="0"/>
              <a:t/>
            </a:r>
            <a:br>
              <a:rPr lang="en-US" sz="2000" dirty="0" smtClean="0"/>
            </a:br>
            <a:r>
              <a:rPr lang="en-IN" sz="2000" b="1" dirty="0" smtClean="0"/>
              <a:t>Bachelor of Computer Science</a:t>
            </a:r>
            <a:r>
              <a:rPr lang="en-US" sz="2000" dirty="0" smtClean="0"/>
              <a:t/>
            </a:r>
            <a:br>
              <a:rPr lang="en-US" sz="2000" dirty="0" smtClean="0"/>
            </a:br>
            <a:r>
              <a:rPr lang="en-IN" sz="2000" dirty="0" smtClean="0"/>
              <a:t> </a:t>
            </a:r>
            <a:r>
              <a:rPr lang="en-US" sz="2000" dirty="0" smtClean="0"/>
              <a:t/>
            </a:r>
            <a:br>
              <a:rPr lang="en-US" sz="2000" dirty="0" smtClean="0"/>
            </a:br>
            <a:r>
              <a:rPr lang="en-IN" sz="2000" b="1" dirty="0" smtClean="0"/>
              <a:t>Submitted By</a:t>
            </a:r>
            <a:br>
              <a:rPr lang="en-IN" sz="2000" b="1" dirty="0" smtClean="0"/>
            </a:br>
            <a:r>
              <a:rPr lang="en-IN" sz="2000" b="1" dirty="0" smtClean="0">
                <a:solidFill>
                  <a:schemeClr val="accent6">
                    <a:lumMod val="75000"/>
                  </a:schemeClr>
                </a:solidFill>
              </a:rPr>
              <a:t>Akash Shah</a:t>
            </a:r>
            <a:r>
              <a:rPr lang="en-US" sz="2000" dirty="0" smtClean="0">
                <a:solidFill>
                  <a:schemeClr val="accent6">
                    <a:lumMod val="75000"/>
                  </a:schemeClr>
                </a:solidFill>
              </a:rPr>
              <a:t/>
            </a:r>
            <a:br>
              <a:rPr lang="en-US" sz="2000" dirty="0" smtClean="0">
                <a:solidFill>
                  <a:schemeClr val="accent6">
                    <a:lumMod val="75000"/>
                  </a:schemeClr>
                </a:solidFill>
              </a:rPr>
            </a:br>
            <a:r>
              <a:rPr lang="en-IN" sz="2000" b="1" dirty="0" smtClean="0">
                <a:solidFill>
                  <a:schemeClr val="accent6">
                    <a:lumMod val="75000"/>
                  </a:schemeClr>
                </a:solidFill>
              </a:rPr>
              <a:t>Sumeet Thapa</a:t>
            </a:r>
            <a:r>
              <a:rPr lang="en-US" sz="2000" dirty="0" smtClean="0">
                <a:solidFill>
                  <a:schemeClr val="accent6">
                    <a:lumMod val="75000"/>
                  </a:schemeClr>
                </a:solidFill>
              </a:rPr>
              <a:t/>
            </a:r>
            <a:br>
              <a:rPr lang="en-US" sz="2000" dirty="0" smtClean="0">
                <a:solidFill>
                  <a:schemeClr val="accent6">
                    <a:lumMod val="75000"/>
                  </a:schemeClr>
                </a:solidFill>
              </a:rPr>
            </a:br>
            <a:r>
              <a:rPr lang="en-IN" sz="2000" b="1" dirty="0" smtClean="0">
                <a:solidFill>
                  <a:schemeClr val="accent6">
                    <a:lumMod val="75000"/>
                  </a:schemeClr>
                </a:solidFill>
              </a:rPr>
              <a:t>Sandesh Mundada</a:t>
            </a:r>
            <a:r>
              <a:rPr lang="en-US" sz="2000" dirty="0" smtClean="0"/>
              <a:t/>
            </a:r>
            <a:br>
              <a:rPr lang="en-US" sz="2000" dirty="0" smtClean="0"/>
            </a:br>
            <a:r>
              <a:rPr lang="en-IN" sz="2000" dirty="0" smtClean="0"/>
              <a:t> </a:t>
            </a:r>
            <a:r>
              <a:rPr lang="en-US" sz="2000" dirty="0" smtClean="0"/>
              <a:t/>
            </a:r>
            <a:br>
              <a:rPr lang="en-US" sz="2000" dirty="0" smtClean="0"/>
            </a:br>
            <a:r>
              <a:rPr lang="en-IN" sz="2000" b="1" dirty="0" smtClean="0"/>
              <a:t>Guidance By</a:t>
            </a:r>
            <a:r>
              <a:rPr lang="en-US" sz="2000" dirty="0" smtClean="0"/>
              <a:t/>
            </a:r>
            <a:br>
              <a:rPr lang="en-US" sz="2000" dirty="0" smtClean="0"/>
            </a:br>
            <a:r>
              <a:rPr lang="en-IN" sz="2000" b="1" dirty="0" err="1" smtClean="0">
                <a:solidFill>
                  <a:schemeClr val="accent6">
                    <a:lumMod val="50000"/>
                  </a:schemeClr>
                </a:solidFill>
              </a:rPr>
              <a:t>Mrs.Apurva</a:t>
            </a:r>
            <a:r>
              <a:rPr lang="en-IN" sz="2000" b="1" dirty="0" smtClean="0">
                <a:solidFill>
                  <a:schemeClr val="accent6">
                    <a:lumMod val="50000"/>
                  </a:schemeClr>
                </a:solidFill>
              </a:rPr>
              <a:t> </a:t>
            </a:r>
            <a:r>
              <a:rPr lang="en-IN" sz="2000" b="1" dirty="0" err="1" smtClean="0">
                <a:solidFill>
                  <a:schemeClr val="accent6">
                    <a:lumMod val="50000"/>
                  </a:schemeClr>
                </a:solidFill>
              </a:rPr>
              <a:t>Dhawale</a:t>
            </a:r>
            <a:r>
              <a:rPr lang="en-US" sz="2000" dirty="0" smtClean="0"/>
              <a:t/>
            </a:r>
            <a:br>
              <a:rPr lang="en-US" sz="2000" dirty="0" smtClean="0"/>
            </a:br>
            <a:r>
              <a:rPr lang="en-IN" sz="2000" dirty="0" smtClean="0"/>
              <a:t> </a:t>
            </a:r>
            <a:r>
              <a:rPr lang="en-US" sz="2000" dirty="0" smtClean="0"/>
              <a:t/>
            </a:r>
            <a:br>
              <a:rPr lang="en-US" sz="2000" dirty="0" smtClean="0"/>
            </a:br>
            <a:endParaRPr lang="en-US" sz="2000" dirty="0"/>
          </a:p>
        </p:txBody>
      </p:sp>
      <p:pic>
        <p:nvPicPr>
          <p:cNvPr id="3" name="Picture 2"/>
          <p:cNvPicPr/>
          <p:nvPr/>
        </p:nvPicPr>
        <p:blipFill>
          <a:blip r:embed="rId2" cstate="print"/>
          <a:srcRect/>
          <a:stretch>
            <a:fillRect/>
          </a:stretch>
        </p:blipFill>
        <p:spPr bwMode="auto">
          <a:xfrm>
            <a:off x="2809826" y="1868114"/>
            <a:ext cx="1397689" cy="571504"/>
          </a:xfrm>
          <a:prstGeom prst="rect">
            <a:avLst/>
          </a:prstGeom>
          <a:noFill/>
          <a:ln w="9525">
            <a:noFill/>
            <a:miter lim="800000"/>
            <a:headEnd/>
            <a:tailEnd/>
          </a:ln>
        </p:spPr>
      </p:pic>
      <p:pic>
        <p:nvPicPr>
          <p:cNvPr id="4" name="Picture 3"/>
          <p:cNvPicPr/>
          <p:nvPr/>
        </p:nvPicPr>
        <p:blipFill>
          <a:blip r:embed="rId3" cstate="print"/>
          <a:srcRect/>
          <a:stretch>
            <a:fillRect/>
          </a:stretch>
        </p:blipFill>
        <p:spPr bwMode="auto">
          <a:xfrm>
            <a:off x="2886020" y="357159"/>
            <a:ext cx="1193377" cy="64294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0688" y="438192"/>
            <a:ext cx="5616624" cy="4277824"/>
          </a:xfrm>
        </p:spPr>
        <p:txBody>
          <a:bodyPr>
            <a:noAutofit/>
          </a:bodyPr>
          <a:lstStyle/>
          <a:p>
            <a:pPr algn="just"/>
            <a:r>
              <a:rPr lang="en-IN" sz="1400" dirty="0"/>
              <a:t>You must have seen in movies or heard from friends and family that exploring India on </a:t>
            </a:r>
            <a:r>
              <a:rPr lang="en-IN" sz="1400" dirty="0" err="1"/>
              <a:t>scooty</a:t>
            </a:r>
            <a:r>
              <a:rPr lang="en-IN" sz="1400" dirty="0"/>
              <a:t> has its own charm. Book </a:t>
            </a:r>
            <a:r>
              <a:rPr lang="en-IN" sz="1400" dirty="0" err="1"/>
              <a:t>scooty</a:t>
            </a:r>
            <a:r>
              <a:rPr lang="en-IN" sz="1400" dirty="0"/>
              <a:t> on rent in India for local commute. Choose between trendy Honda </a:t>
            </a:r>
            <a:r>
              <a:rPr lang="en-IN" sz="1400" dirty="0" err="1"/>
              <a:t>Activa</a:t>
            </a:r>
            <a:r>
              <a:rPr lang="en-IN" sz="1400" dirty="0"/>
              <a:t> or Honda </a:t>
            </a:r>
            <a:r>
              <a:rPr lang="en-IN" sz="1400" dirty="0" err="1"/>
              <a:t>Dio</a:t>
            </a:r>
            <a:r>
              <a:rPr lang="en-IN" sz="1400" dirty="0"/>
              <a:t> and commence your tour in the morning. Marvel at the beauty of some famous beaches- </a:t>
            </a:r>
            <a:r>
              <a:rPr lang="en-IN" sz="1400" dirty="0" err="1"/>
              <a:t>Colva</a:t>
            </a:r>
            <a:r>
              <a:rPr lang="en-IN" sz="1400" dirty="0"/>
              <a:t> beach, </a:t>
            </a:r>
            <a:r>
              <a:rPr lang="en-IN" sz="1400" dirty="0" err="1"/>
              <a:t>Palolem</a:t>
            </a:r>
            <a:r>
              <a:rPr lang="en-IN" sz="1400" dirty="0"/>
              <a:t> beach, </a:t>
            </a:r>
            <a:r>
              <a:rPr lang="en-IN" sz="1400" dirty="0" err="1"/>
              <a:t>Baga</a:t>
            </a:r>
            <a:r>
              <a:rPr lang="en-IN" sz="1400" dirty="0"/>
              <a:t> beach, followed by visiting the remains of St. Francis Xavier, watching </a:t>
            </a:r>
            <a:r>
              <a:rPr lang="en-IN" sz="1400" dirty="0" err="1"/>
              <a:t>breathtaking</a:t>
            </a:r>
            <a:r>
              <a:rPr lang="en-IN" sz="1400" dirty="0"/>
              <a:t> convergence of rivers, </a:t>
            </a:r>
            <a:r>
              <a:rPr lang="en-IN" sz="1400" dirty="0" err="1"/>
              <a:t>Mandovi</a:t>
            </a:r>
            <a:r>
              <a:rPr lang="en-IN" sz="1400" dirty="0"/>
              <a:t> and </a:t>
            </a:r>
            <a:r>
              <a:rPr lang="en-IN" sz="1400" dirty="0" err="1"/>
              <a:t>Zuari</a:t>
            </a:r>
            <a:r>
              <a:rPr lang="en-IN" sz="1400" dirty="0"/>
              <a:t>, into </a:t>
            </a:r>
            <a:r>
              <a:rPr lang="en-IN" sz="1400" dirty="0" smtClean="0"/>
              <a:t>the Arabian </a:t>
            </a:r>
            <a:r>
              <a:rPr lang="en-IN" sz="1400" dirty="0"/>
              <a:t>Sea in Goa. </a:t>
            </a:r>
            <a:br>
              <a:rPr lang="en-IN" sz="1400" dirty="0"/>
            </a:br>
            <a:r>
              <a:rPr lang="en-IN" sz="1400" dirty="0"/>
              <a:t/>
            </a:r>
            <a:br>
              <a:rPr lang="en-IN" sz="1400" dirty="0"/>
            </a:br>
            <a:r>
              <a:rPr lang="en-IN" sz="1400" dirty="0"/>
              <a:t>One of the best features of renting a bike or car is that you can do so on monthly, weekly and even hourly basis. Why empty your pockets when you need a motorcycle only for few hours. Or if you are in India only for a long weekend then Vehicle Rentals gives you the service of renting gear &amp; gearless bike(s) only for that duration as well. </a:t>
            </a:r>
            <a:br>
              <a:rPr lang="en-IN" sz="1400" dirty="0"/>
            </a:br>
            <a:r>
              <a:rPr lang="en-IN" sz="1400" dirty="0"/>
              <a:t/>
            </a:r>
            <a:br>
              <a:rPr lang="en-IN" sz="1400" dirty="0"/>
            </a:br>
            <a:r>
              <a:rPr lang="en-IN" sz="1400" dirty="0"/>
              <a:t>With Vehicle Rentals, it’s time to explore India on </a:t>
            </a:r>
            <a:r>
              <a:rPr lang="en-IN" sz="1400" dirty="0" smtClean="0"/>
              <a:t>two and four </a:t>
            </a:r>
            <a:r>
              <a:rPr lang="en-IN" sz="1400" dirty="0"/>
              <a:t>wheels!</a:t>
            </a:r>
            <a:br>
              <a:rPr lang="en-IN" sz="1400" dirty="0"/>
            </a:br>
            <a:r>
              <a:rPr lang="en-IN" sz="1400" b="1" dirty="0"/>
              <a:t> </a:t>
            </a:r>
            <a:r>
              <a:rPr lang="en-IN" sz="1400" dirty="0"/>
              <a:t/>
            </a:r>
            <a:br>
              <a:rPr lang="en-IN" sz="1400" dirty="0"/>
            </a:br>
            <a:endParaRPr lang="en-IN" sz="1400" dirty="0"/>
          </a:p>
        </p:txBody>
      </p:sp>
    </p:spTree>
    <p:extLst>
      <p:ext uri="{BB962C8B-B14F-4D97-AF65-F5344CB8AC3E}">
        <p14:creationId xmlns:p14="http://schemas.microsoft.com/office/powerpoint/2010/main" val="2415623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20688" y="859522"/>
            <a:ext cx="4968552" cy="400110"/>
          </a:xfrm>
          <a:prstGeom prst="rect">
            <a:avLst/>
          </a:prstGeom>
          <a:noFill/>
        </p:spPr>
        <p:txBody>
          <a:bodyPr wrap="square" rtlCol="0">
            <a:spAutoFit/>
          </a:bodyPr>
          <a:lstStyle/>
          <a:p>
            <a:r>
              <a:rPr lang="en-IN" sz="2000" b="1" dirty="0" smtClean="0">
                <a:latin typeface="+mj-lt"/>
              </a:rPr>
              <a:t>Abstract of the project</a:t>
            </a:r>
            <a:endParaRPr lang="en-IN" sz="2000" b="1" dirty="0">
              <a:latin typeface="+mj-lt"/>
            </a:endParaRPr>
          </a:p>
        </p:txBody>
      </p:sp>
      <p:sp>
        <p:nvSpPr>
          <p:cNvPr id="4" name="TextBox 3"/>
          <p:cNvSpPr txBox="1"/>
          <p:nvPr/>
        </p:nvSpPr>
        <p:spPr>
          <a:xfrm>
            <a:off x="620688" y="1592952"/>
            <a:ext cx="5904656" cy="5355312"/>
          </a:xfrm>
          <a:prstGeom prst="rect">
            <a:avLst/>
          </a:prstGeom>
          <a:noFill/>
        </p:spPr>
        <p:txBody>
          <a:bodyPr wrap="square" rtlCol="0">
            <a:spAutoFit/>
          </a:bodyPr>
          <a:lstStyle/>
          <a:p>
            <a:pPr algn="just"/>
            <a:r>
              <a:rPr lang="en-US" sz="1600" dirty="0" smtClean="0">
                <a:latin typeface="+mj-lt"/>
              </a:rPr>
              <a:t>The </a:t>
            </a:r>
            <a:r>
              <a:rPr lang="en-US" sz="1600" dirty="0">
                <a:latin typeface="+mj-lt"/>
              </a:rPr>
              <a:t>project is aimed at developing an Vehicles Rentals for the facilities. This is an intranet based application that can be accessed throughout the facilities across India. This system can be used to automate the workflow of service requests for the various facilities. This is one integrated system that covers different kinds of facilities like cars and bikes. Registered users will be able to log in a request for service for any of the supported facilities. These requests for service for any of the supported facilities.  These  requests will be sent to the concerned people, who are also valid users of the system, to get them resolved.</a:t>
            </a:r>
            <a:endParaRPr lang="en-IN" sz="1600" dirty="0">
              <a:latin typeface="+mj-lt"/>
            </a:endParaRPr>
          </a:p>
          <a:p>
            <a:pPr algn="just"/>
            <a:r>
              <a:rPr lang="en-US" sz="1600" dirty="0">
                <a:latin typeface="+mj-lt"/>
              </a:rPr>
              <a:t>The system is developed using advanced technologies like HTML,PHP, CSS as front end and XAMP SQLSERVER  as back end.</a:t>
            </a:r>
            <a:endParaRPr lang="en-IN" sz="1600" dirty="0">
              <a:latin typeface="+mj-lt"/>
            </a:endParaRPr>
          </a:p>
          <a:p>
            <a:pPr algn="just"/>
            <a:r>
              <a:rPr lang="en-US" sz="1600" dirty="0">
                <a:latin typeface="+mj-lt"/>
              </a:rPr>
              <a:t>This Vehicle Rentals will provide services all across India. </a:t>
            </a:r>
            <a:endParaRPr lang="en-IN" sz="1600" dirty="0">
              <a:latin typeface="+mj-lt"/>
            </a:endParaRPr>
          </a:p>
          <a:p>
            <a:pPr algn="just"/>
            <a:r>
              <a:rPr lang="en-US" sz="1600" dirty="0">
                <a:latin typeface="+mj-lt"/>
              </a:rPr>
              <a:t>	This system is applicable for only </a:t>
            </a:r>
            <a:r>
              <a:rPr lang="en-US" sz="1600" dirty="0" err="1">
                <a:latin typeface="+mj-lt"/>
              </a:rPr>
              <a:t>facilated</a:t>
            </a:r>
            <a:r>
              <a:rPr lang="en-US" sz="1600" dirty="0">
                <a:latin typeface="+mj-lt"/>
              </a:rPr>
              <a:t> hubs across India, with full insured cars and bikes. The vehicles has to be picked up by the customer from the nearest hub near him. The Rents of cars and bikes are different. The cars are given to customers with kilometer reference. The bikes are given with time reference. </a:t>
            </a:r>
            <a:endParaRPr lang="en-IN" sz="1600" dirty="0">
              <a:latin typeface="+mj-lt"/>
            </a:endParaRPr>
          </a:p>
          <a:p>
            <a:pPr algn="just"/>
            <a:r>
              <a:rPr lang="en-US" sz="1600" dirty="0">
                <a:latin typeface="+mj-lt"/>
              </a:rPr>
              <a:t>	The bikes and cars should be picked up from booking time to next two hours of the day or else the charges will be applied from that time.</a:t>
            </a:r>
            <a:endParaRPr lang="en-IN" sz="1600" dirty="0">
              <a:latin typeface="+mj-lt"/>
            </a:endParaRPr>
          </a:p>
        </p:txBody>
      </p:sp>
    </p:spTree>
    <p:extLst>
      <p:ext uri="{BB962C8B-B14F-4D97-AF65-F5344CB8AC3E}">
        <p14:creationId xmlns:p14="http://schemas.microsoft.com/office/powerpoint/2010/main" val="3504578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44824" y="3987225"/>
            <a:ext cx="4464496" cy="584775"/>
          </a:xfrm>
          <a:prstGeom prst="rect">
            <a:avLst/>
          </a:prstGeom>
          <a:noFill/>
        </p:spPr>
        <p:txBody>
          <a:bodyPr wrap="square" rtlCol="0">
            <a:spAutoFit/>
          </a:bodyPr>
          <a:lstStyle/>
          <a:p>
            <a:r>
              <a:rPr lang="en-IN" sz="3200" b="1" dirty="0" smtClean="0"/>
              <a:t>System requirements</a:t>
            </a:r>
            <a:endParaRPr lang="en-IN" sz="3200" b="1" dirty="0"/>
          </a:p>
        </p:txBody>
      </p:sp>
    </p:spTree>
    <p:extLst>
      <p:ext uri="{BB962C8B-B14F-4D97-AF65-F5344CB8AC3E}">
        <p14:creationId xmlns:p14="http://schemas.microsoft.com/office/powerpoint/2010/main" val="3790535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31520" y="556964"/>
            <a:ext cx="6009848" cy="6463308"/>
          </a:xfrm>
          <a:prstGeom prst="rect">
            <a:avLst/>
          </a:prstGeom>
          <a:noFill/>
        </p:spPr>
        <p:txBody>
          <a:bodyPr wrap="square" rtlCol="0">
            <a:spAutoFit/>
          </a:bodyPr>
          <a:lstStyle/>
          <a:p>
            <a:pPr algn="ctr"/>
            <a:endParaRPr lang="en-US" b="1" dirty="0" smtClean="0">
              <a:latin typeface="+mj-lt"/>
            </a:endParaRPr>
          </a:p>
          <a:p>
            <a:endParaRPr lang="en-IN" sz="2000" dirty="0">
              <a:latin typeface="+mj-lt"/>
            </a:endParaRPr>
          </a:p>
          <a:p>
            <a:r>
              <a:rPr lang="en-US" sz="2000" b="1" dirty="0">
                <a:latin typeface="+mj-lt"/>
              </a:rPr>
              <a:t>  </a:t>
            </a:r>
            <a:r>
              <a:rPr lang="en-US" b="1" dirty="0">
                <a:latin typeface="+mj-lt"/>
              </a:rPr>
              <a:t>Hardware Requirement</a:t>
            </a:r>
            <a:r>
              <a:rPr lang="en-US" b="1" dirty="0" smtClean="0">
                <a:latin typeface="+mj-lt"/>
              </a:rPr>
              <a:t>:-</a:t>
            </a:r>
          </a:p>
          <a:p>
            <a:endParaRPr lang="en-IN" dirty="0">
              <a:latin typeface="+mj-lt"/>
            </a:endParaRPr>
          </a:p>
          <a:p>
            <a:pPr marL="285750" lvl="0" indent="-285750">
              <a:lnSpc>
                <a:spcPct val="150000"/>
              </a:lnSpc>
              <a:buFont typeface="Arial" panose="020B0604020202020204" pitchFamily="34" charset="0"/>
              <a:buChar char="•"/>
            </a:pPr>
            <a:r>
              <a:rPr lang="en-US" sz="1600" dirty="0">
                <a:latin typeface="+mj-lt"/>
              </a:rPr>
              <a:t>Pentium-IV</a:t>
            </a:r>
            <a:endParaRPr lang="en-IN" sz="1600" dirty="0">
              <a:latin typeface="+mj-lt"/>
            </a:endParaRPr>
          </a:p>
          <a:p>
            <a:pPr marL="285750" lvl="0" indent="-285750">
              <a:lnSpc>
                <a:spcPct val="150000"/>
              </a:lnSpc>
              <a:buFont typeface="Arial" panose="020B0604020202020204" pitchFamily="34" charset="0"/>
              <a:buChar char="•"/>
            </a:pPr>
            <a:r>
              <a:rPr lang="en-US" sz="1600" dirty="0">
                <a:latin typeface="+mj-lt"/>
              </a:rPr>
              <a:t>256 MB Ram</a:t>
            </a:r>
            <a:endParaRPr lang="en-IN" sz="1600" dirty="0">
              <a:latin typeface="+mj-lt"/>
            </a:endParaRPr>
          </a:p>
          <a:p>
            <a:pPr marL="285750" lvl="0" indent="-285750">
              <a:lnSpc>
                <a:spcPct val="150000"/>
              </a:lnSpc>
              <a:buFont typeface="Arial" panose="020B0604020202020204" pitchFamily="34" charset="0"/>
              <a:buChar char="•"/>
            </a:pPr>
            <a:r>
              <a:rPr lang="en-US" sz="1600" dirty="0">
                <a:latin typeface="+mj-lt"/>
              </a:rPr>
              <a:t>512 KB Cache Memory</a:t>
            </a:r>
            <a:endParaRPr lang="en-IN" sz="1600" dirty="0">
              <a:latin typeface="+mj-lt"/>
            </a:endParaRPr>
          </a:p>
          <a:p>
            <a:pPr marL="285750" lvl="0" indent="-285750">
              <a:lnSpc>
                <a:spcPct val="150000"/>
              </a:lnSpc>
              <a:buFont typeface="Arial" panose="020B0604020202020204" pitchFamily="34" charset="0"/>
              <a:buChar char="•"/>
            </a:pPr>
            <a:r>
              <a:rPr lang="en-US" sz="1600" dirty="0">
                <a:latin typeface="+mj-lt"/>
              </a:rPr>
              <a:t>Hard disk 20 GB</a:t>
            </a:r>
            <a:endParaRPr lang="en-IN" sz="1600" dirty="0">
              <a:latin typeface="+mj-lt"/>
            </a:endParaRPr>
          </a:p>
          <a:p>
            <a:pPr marL="285750" lvl="0" indent="-285750">
              <a:lnSpc>
                <a:spcPct val="150000"/>
              </a:lnSpc>
              <a:buFont typeface="Arial" panose="020B0604020202020204" pitchFamily="34" charset="0"/>
              <a:buChar char="•"/>
            </a:pPr>
            <a:r>
              <a:rPr lang="en-US" sz="1600" dirty="0">
                <a:latin typeface="+mj-lt"/>
              </a:rPr>
              <a:t>Microsoft Compatible 101 or more key board</a:t>
            </a:r>
            <a:endParaRPr lang="en-IN" dirty="0">
              <a:latin typeface="+mj-lt"/>
            </a:endParaRPr>
          </a:p>
          <a:p>
            <a:r>
              <a:rPr lang="en-US" dirty="0">
                <a:latin typeface="+mj-lt"/>
              </a:rPr>
              <a:t>   </a:t>
            </a:r>
            <a:endParaRPr lang="en-US" dirty="0" smtClean="0">
              <a:latin typeface="+mj-lt"/>
            </a:endParaRPr>
          </a:p>
          <a:p>
            <a:endParaRPr lang="en-US" dirty="0">
              <a:latin typeface="+mj-lt"/>
            </a:endParaRPr>
          </a:p>
          <a:p>
            <a:r>
              <a:rPr lang="en-US" dirty="0" smtClean="0">
                <a:latin typeface="+mj-lt"/>
              </a:rPr>
              <a:t>  </a:t>
            </a:r>
            <a:r>
              <a:rPr lang="en-US" b="1" dirty="0" err="1">
                <a:latin typeface="+mj-lt"/>
              </a:rPr>
              <a:t>Softwear</a:t>
            </a:r>
            <a:r>
              <a:rPr lang="en-US" b="1" dirty="0">
                <a:latin typeface="+mj-lt"/>
              </a:rPr>
              <a:t> Requirements</a:t>
            </a:r>
            <a:r>
              <a:rPr lang="en-US" b="1" dirty="0" smtClean="0">
                <a:latin typeface="+mj-lt"/>
              </a:rPr>
              <a:t>:-</a:t>
            </a:r>
          </a:p>
          <a:p>
            <a:endParaRPr lang="en-IN" dirty="0">
              <a:latin typeface="+mj-lt"/>
            </a:endParaRPr>
          </a:p>
          <a:p>
            <a:pPr marL="285750" lvl="0" indent="-285750">
              <a:lnSpc>
                <a:spcPct val="150000"/>
              </a:lnSpc>
              <a:buFont typeface="Arial" panose="020B0604020202020204" pitchFamily="34" charset="0"/>
              <a:buChar char="•"/>
            </a:pPr>
            <a:r>
              <a:rPr lang="en-US" sz="1600" dirty="0" err="1" smtClean="0">
                <a:latin typeface="+mj-lt"/>
              </a:rPr>
              <a:t>Softwares</a:t>
            </a:r>
            <a:r>
              <a:rPr lang="en-US" sz="1600" dirty="0" smtClean="0">
                <a:latin typeface="+mj-lt"/>
              </a:rPr>
              <a:t> :                           Sublime text, XAMP control </a:t>
            </a:r>
            <a:r>
              <a:rPr lang="en-US" sz="1600" dirty="0" err="1" smtClean="0">
                <a:latin typeface="+mj-lt"/>
              </a:rPr>
              <a:t>panal</a:t>
            </a:r>
            <a:r>
              <a:rPr lang="en-US" sz="1600" dirty="0">
                <a:latin typeface="+mj-lt"/>
              </a:rPr>
              <a:t>.</a:t>
            </a:r>
            <a:endParaRPr lang="en-IN" sz="1600" dirty="0">
              <a:latin typeface="+mj-lt"/>
            </a:endParaRPr>
          </a:p>
          <a:p>
            <a:pPr marL="285750" lvl="0" indent="-285750">
              <a:lnSpc>
                <a:spcPct val="150000"/>
              </a:lnSpc>
              <a:buFont typeface="Arial" panose="020B0604020202020204" pitchFamily="34" charset="0"/>
              <a:buChar char="•"/>
            </a:pPr>
            <a:r>
              <a:rPr lang="en-US" sz="1600" dirty="0">
                <a:latin typeface="+mj-lt"/>
              </a:rPr>
              <a:t>Programming language :    HTML,CSS,PHP,</a:t>
            </a:r>
            <a:endParaRPr lang="en-IN" sz="1600" dirty="0">
              <a:latin typeface="+mj-lt"/>
            </a:endParaRPr>
          </a:p>
          <a:p>
            <a:pPr marL="285750" lvl="0" indent="-285750">
              <a:lnSpc>
                <a:spcPct val="150000"/>
              </a:lnSpc>
              <a:buFont typeface="Arial" panose="020B0604020202020204" pitchFamily="34" charset="0"/>
              <a:buChar char="•"/>
            </a:pPr>
            <a:r>
              <a:rPr lang="en-US" sz="1600" dirty="0">
                <a:latin typeface="+mj-lt"/>
              </a:rPr>
              <a:t>Web-Technology :    </a:t>
            </a:r>
            <a:r>
              <a:rPr lang="en-US" sz="1600" dirty="0" smtClean="0">
                <a:latin typeface="+mj-lt"/>
              </a:rPr>
              <a:t>            PHP</a:t>
            </a:r>
            <a:endParaRPr lang="en-IN" sz="1600" dirty="0">
              <a:latin typeface="+mj-lt"/>
            </a:endParaRPr>
          </a:p>
          <a:p>
            <a:pPr marL="285750" lvl="0" indent="-285750">
              <a:lnSpc>
                <a:spcPct val="150000"/>
              </a:lnSpc>
              <a:buFont typeface="Arial" panose="020B0604020202020204" pitchFamily="34" charset="0"/>
              <a:buChar char="•"/>
            </a:pPr>
            <a:r>
              <a:rPr lang="en-US" sz="1600" dirty="0" err="1">
                <a:latin typeface="+mj-lt"/>
              </a:rPr>
              <a:t>Fornt</a:t>
            </a:r>
            <a:r>
              <a:rPr lang="en-US" sz="1600" dirty="0">
                <a:latin typeface="+mj-lt"/>
              </a:rPr>
              <a:t>-End </a:t>
            </a:r>
            <a:r>
              <a:rPr lang="en-US" sz="1600" dirty="0" smtClean="0">
                <a:latin typeface="+mj-lt"/>
              </a:rPr>
              <a:t>:</a:t>
            </a:r>
            <a:r>
              <a:rPr lang="en-US" sz="1600" dirty="0">
                <a:latin typeface="+mj-lt"/>
              </a:rPr>
              <a:t> </a:t>
            </a:r>
            <a:r>
              <a:rPr lang="en-US" sz="1600" dirty="0" smtClean="0">
                <a:latin typeface="+mj-lt"/>
              </a:rPr>
              <a:t> 	              </a:t>
            </a:r>
            <a:r>
              <a:rPr lang="en-US" sz="1600" dirty="0">
                <a:latin typeface="+mj-lt"/>
              </a:rPr>
              <a:t>PHP,HTML</a:t>
            </a:r>
            <a:endParaRPr lang="en-IN" sz="1600" dirty="0">
              <a:latin typeface="+mj-lt"/>
            </a:endParaRPr>
          </a:p>
          <a:p>
            <a:pPr marL="285750" lvl="0" indent="-285750">
              <a:lnSpc>
                <a:spcPct val="150000"/>
              </a:lnSpc>
              <a:buFont typeface="Arial" panose="020B0604020202020204" pitchFamily="34" charset="0"/>
              <a:buChar char="•"/>
            </a:pPr>
            <a:r>
              <a:rPr lang="en-US" sz="1600" dirty="0">
                <a:latin typeface="+mj-lt"/>
              </a:rPr>
              <a:t>Back-End</a:t>
            </a:r>
            <a:r>
              <a:rPr lang="en-US" sz="1600" dirty="0" smtClean="0">
                <a:latin typeface="+mj-lt"/>
              </a:rPr>
              <a:t>:</a:t>
            </a:r>
            <a:r>
              <a:rPr lang="en-US" sz="1600" dirty="0">
                <a:latin typeface="+mj-lt"/>
              </a:rPr>
              <a:t> </a:t>
            </a:r>
            <a:r>
              <a:rPr lang="en-US" sz="1600" dirty="0" smtClean="0">
                <a:latin typeface="+mj-lt"/>
              </a:rPr>
              <a:t>                             </a:t>
            </a:r>
            <a:r>
              <a:rPr lang="en-US" sz="1600" dirty="0">
                <a:latin typeface="+mj-lt"/>
              </a:rPr>
              <a:t>MY SQL</a:t>
            </a:r>
            <a:endParaRPr lang="en-IN" sz="1600" dirty="0">
              <a:latin typeface="+mj-lt"/>
            </a:endParaRPr>
          </a:p>
          <a:p>
            <a:pPr marL="285750" lvl="0" indent="-285750">
              <a:lnSpc>
                <a:spcPct val="150000"/>
              </a:lnSpc>
              <a:buFont typeface="Arial" panose="020B0604020202020204" pitchFamily="34" charset="0"/>
              <a:buChar char="•"/>
            </a:pPr>
            <a:r>
              <a:rPr lang="en-US" sz="1600" dirty="0">
                <a:latin typeface="+mj-lt"/>
              </a:rPr>
              <a:t>Web-Server </a:t>
            </a:r>
            <a:r>
              <a:rPr lang="en-US" sz="1600" dirty="0" smtClean="0">
                <a:latin typeface="+mj-lt"/>
              </a:rPr>
              <a:t>:                         XAMP </a:t>
            </a:r>
            <a:r>
              <a:rPr lang="en-US" sz="1600" dirty="0">
                <a:latin typeface="+mj-lt"/>
              </a:rPr>
              <a:t>Server</a:t>
            </a:r>
            <a:endParaRPr lang="en-IN" sz="1600" dirty="0">
              <a:latin typeface="+mj-lt"/>
            </a:endParaRPr>
          </a:p>
        </p:txBody>
      </p:sp>
    </p:spTree>
    <p:extLst>
      <p:ext uri="{BB962C8B-B14F-4D97-AF65-F5344CB8AC3E}">
        <p14:creationId xmlns:p14="http://schemas.microsoft.com/office/powerpoint/2010/main" val="2386178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88840" y="3915217"/>
            <a:ext cx="4464496" cy="584775"/>
          </a:xfrm>
          <a:prstGeom prst="rect">
            <a:avLst/>
          </a:prstGeom>
          <a:noFill/>
        </p:spPr>
        <p:txBody>
          <a:bodyPr wrap="square" rtlCol="0">
            <a:spAutoFit/>
          </a:bodyPr>
          <a:lstStyle/>
          <a:p>
            <a:r>
              <a:rPr lang="en-IN" sz="3200" b="1" dirty="0" smtClean="0"/>
              <a:t>Software requirements</a:t>
            </a:r>
            <a:endParaRPr lang="en-IN" sz="3200" b="1" dirty="0"/>
          </a:p>
        </p:txBody>
      </p:sp>
    </p:spTree>
    <p:extLst>
      <p:ext uri="{BB962C8B-B14F-4D97-AF65-F5344CB8AC3E}">
        <p14:creationId xmlns:p14="http://schemas.microsoft.com/office/powerpoint/2010/main" val="622376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20688" y="683568"/>
            <a:ext cx="5688632" cy="7725192"/>
          </a:xfrm>
          <a:prstGeom prst="rect">
            <a:avLst/>
          </a:prstGeom>
          <a:noFill/>
        </p:spPr>
        <p:txBody>
          <a:bodyPr wrap="square" rtlCol="0">
            <a:spAutoFit/>
          </a:bodyPr>
          <a:lstStyle/>
          <a:p>
            <a:pPr algn="just"/>
            <a:r>
              <a:rPr lang="en-US" sz="1600" dirty="0">
                <a:latin typeface="+mj-lt"/>
              </a:rPr>
              <a:t> </a:t>
            </a:r>
            <a:endParaRPr lang="en-IN" sz="1600" dirty="0">
              <a:latin typeface="+mj-lt"/>
            </a:endParaRPr>
          </a:p>
          <a:p>
            <a:pPr algn="just"/>
            <a:r>
              <a:rPr lang="en-US" sz="1600" b="1" dirty="0">
                <a:latin typeface="+mj-lt"/>
              </a:rPr>
              <a:t>   	</a:t>
            </a:r>
            <a:r>
              <a:rPr lang="en-US" sz="1600" dirty="0" smtClean="0">
                <a:latin typeface="+mj-lt"/>
              </a:rPr>
              <a:t>The </a:t>
            </a:r>
            <a:r>
              <a:rPr lang="en-US" sz="1600" dirty="0">
                <a:latin typeface="+mj-lt"/>
              </a:rPr>
              <a:t>software requirement specification is produced at the culmination of the analysis </a:t>
            </a:r>
            <a:r>
              <a:rPr lang="en-US" sz="1600" dirty="0" err="1">
                <a:latin typeface="+mj-lt"/>
              </a:rPr>
              <a:t>task.The</a:t>
            </a:r>
            <a:r>
              <a:rPr lang="en-US" sz="1600" dirty="0">
                <a:latin typeface="+mj-lt"/>
              </a:rPr>
              <a:t> function and performance allocated to software as part of system </a:t>
            </a:r>
            <a:r>
              <a:rPr lang="en-US" sz="1600" dirty="0" err="1">
                <a:latin typeface="+mj-lt"/>
              </a:rPr>
              <a:t>enginnering</a:t>
            </a:r>
            <a:r>
              <a:rPr lang="en-US" sz="1600" dirty="0">
                <a:latin typeface="+mj-lt"/>
              </a:rPr>
              <a:t> are refined by established complete information </a:t>
            </a:r>
            <a:r>
              <a:rPr lang="en-US" sz="1600" dirty="0" err="1">
                <a:latin typeface="+mj-lt"/>
              </a:rPr>
              <a:t>description,a</a:t>
            </a:r>
            <a:r>
              <a:rPr lang="en-US" sz="1600" dirty="0">
                <a:latin typeface="+mj-lt"/>
              </a:rPr>
              <a:t> detailed functional description ,a representation of system </a:t>
            </a:r>
            <a:r>
              <a:rPr lang="en-US" sz="1600" dirty="0" err="1">
                <a:latin typeface="+mj-lt"/>
              </a:rPr>
              <a:t>behavior,an</a:t>
            </a:r>
            <a:r>
              <a:rPr lang="en-US" sz="1600" dirty="0">
                <a:latin typeface="+mj-lt"/>
              </a:rPr>
              <a:t> indication of performance requirement and design constraints validation criteria, and other information </a:t>
            </a:r>
            <a:r>
              <a:rPr lang="en-US" sz="1600" dirty="0" err="1">
                <a:latin typeface="+mj-lt"/>
              </a:rPr>
              <a:t>pertiment</a:t>
            </a:r>
            <a:r>
              <a:rPr lang="en-US" sz="1600" dirty="0">
                <a:latin typeface="+mj-lt"/>
              </a:rPr>
              <a:t> to requirement.</a:t>
            </a:r>
            <a:endParaRPr lang="en-IN" sz="1600" dirty="0">
              <a:latin typeface="+mj-lt"/>
            </a:endParaRPr>
          </a:p>
          <a:p>
            <a:pPr algn="just"/>
            <a:r>
              <a:rPr lang="en-US" sz="1600" dirty="0">
                <a:latin typeface="+mj-lt"/>
              </a:rPr>
              <a:t>	The introduction to software requirement specification states the goals and objective of the software, describing it in the context of the computer based system. The information Description provides a detailed </a:t>
            </a:r>
            <a:r>
              <a:rPr lang="en-US" sz="1600" dirty="0" err="1">
                <a:latin typeface="+mj-lt"/>
              </a:rPr>
              <a:t>descriptionof</a:t>
            </a:r>
            <a:r>
              <a:rPr lang="en-US" sz="1600" dirty="0">
                <a:latin typeface="+mj-lt"/>
              </a:rPr>
              <a:t> the problem that the software must </a:t>
            </a:r>
            <a:r>
              <a:rPr lang="en-US" sz="1600" dirty="0" err="1">
                <a:latin typeface="+mj-lt"/>
              </a:rPr>
              <a:t>solve.Information</a:t>
            </a:r>
            <a:r>
              <a:rPr lang="en-US" sz="1600" dirty="0">
                <a:latin typeface="+mj-lt"/>
              </a:rPr>
              <a:t> </a:t>
            </a:r>
            <a:r>
              <a:rPr lang="en-US" sz="1600" dirty="0" err="1">
                <a:latin typeface="+mj-lt"/>
              </a:rPr>
              <a:t>content,flow</a:t>
            </a:r>
            <a:r>
              <a:rPr lang="en-US" sz="1600" dirty="0">
                <a:latin typeface="+mj-lt"/>
              </a:rPr>
              <a:t> and structure are documented. A description of each function required to solve the problem is presented in the Functional Description.</a:t>
            </a:r>
            <a:endParaRPr lang="en-IN" sz="1600" dirty="0">
              <a:latin typeface="+mj-lt"/>
            </a:endParaRPr>
          </a:p>
          <a:p>
            <a:pPr algn="just"/>
            <a:r>
              <a:rPr lang="en-US" sz="1600" dirty="0">
                <a:latin typeface="+mj-lt"/>
              </a:rPr>
              <a:t>	Validation Criteria is probably the most important and ironically the most often neglected section of the software requirement specification.</a:t>
            </a:r>
            <a:endParaRPr lang="en-IN" sz="1600" dirty="0">
              <a:latin typeface="+mj-lt"/>
            </a:endParaRPr>
          </a:p>
          <a:p>
            <a:pPr algn="just"/>
            <a:r>
              <a:rPr lang="en-US" sz="1600" dirty="0">
                <a:latin typeface="+mj-lt"/>
              </a:rPr>
              <a:t>	Software requirement specification can be used for different purpose. Here are the major </a:t>
            </a:r>
            <a:r>
              <a:rPr lang="en-US" sz="1600" dirty="0" err="1">
                <a:latin typeface="+mj-lt"/>
              </a:rPr>
              <a:t>user.not</a:t>
            </a:r>
            <a:r>
              <a:rPr lang="en-US" sz="1600" dirty="0">
                <a:latin typeface="+mj-lt"/>
              </a:rPr>
              <a:t> clearly understood by the developer. If this is the case, a careful analysis- involving much interaction with the user should be developed to reaching a clear statement of requirement, in order to avoid possible misunderstanding.</a:t>
            </a:r>
            <a:endParaRPr lang="en-IN" sz="1600" dirty="0">
              <a:latin typeface="+mj-lt"/>
            </a:endParaRPr>
          </a:p>
          <a:p>
            <a:pPr algn="just"/>
            <a:r>
              <a:rPr lang="en-US" sz="1600" dirty="0">
                <a:latin typeface="+mj-lt"/>
              </a:rPr>
              <a:t>	Sometimes, at the beginning of a project, even the </a:t>
            </a:r>
            <a:r>
              <a:rPr lang="en-US" sz="1600" dirty="0" err="1">
                <a:latin typeface="+mj-lt"/>
              </a:rPr>
              <a:t>usewr</a:t>
            </a:r>
            <a:r>
              <a:rPr lang="en-US" sz="1600" dirty="0">
                <a:latin typeface="+mj-lt"/>
              </a:rPr>
              <a:t> has no clear idea of what exactly the desired product. Think for instance of user has interface , a user with no previous experience with computer product may not appreciate the difference between , say menu driven interaction and a command line interface.</a:t>
            </a:r>
            <a:endParaRPr lang="en-IN" sz="1600" dirty="0">
              <a:latin typeface="+mj-lt"/>
            </a:endParaRPr>
          </a:p>
          <a:p>
            <a:pPr algn="just"/>
            <a:endParaRPr lang="en-IN" sz="1600" dirty="0">
              <a:latin typeface="+mj-lt"/>
            </a:endParaRPr>
          </a:p>
        </p:txBody>
      </p:sp>
    </p:spTree>
    <p:extLst>
      <p:ext uri="{BB962C8B-B14F-4D97-AF65-F5344CB8AC3E}">
        <p14:creationId xmlns:p14="http://schemas.microsoft.com/office/powerpoint/2010/main" val="20144812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45118" y="907137"/>
            <a:ext cx="5880226" cy="2800767"/>
          </a:xfrm>
          <a:prstGeom prst="rect">
            <a:avLst/>
          </a:prstGeom>
          <a:noFill/>
        </p:spPr>
        <p:txBody>
          <a:bodyPr wrap="square" rtlCol="0">
            <a:spAutoFit/>
          </a:bodyPr>
          <a:lstStyle/>
          <a:p>
            <a:pPr algn="just"/>
            <a:r>
              <a:rPr lang="en-US" sz="1600" dirty="0">
                <a:latin typeface="+mj-lt"/>
              </a:rPr>
              <a:t>Even an exact formation of system function and performance  may be missing an initial description produced by an inexperienced </a:t>
            </a:r>
            <a:r>
              <a:rPr lang="en-US" sz="1600" dirty="0" smtClean="0">
                <a:latin typeface="+mj-lt"/>
              </a:rPr>
              <a:t>user.</a:t>
            </a:r>
          </a:p>
          <a:p>
            <a:pPr algn="just"/>
            <a:endParaRPr lang="en-IN" sz="1600" dirty="0" smtClean="0">
              <a:latin typeface="+mj-lt"/>
            </a:endParaRPr>
          </a:p>
          <a:p>
            <a:pPr algn="just"/>
            <a:r>
              <a:rPr lang="en-US" sz="1600" dirty="0" smtClean="0">
                <a:latin typeface="+mj-lt"/>
              </a:rPr>
              <a:t> A statement of the requirement for the implementation:</a:t>
            </a:r>
            <a:endParaRPr lang="en-IN" sz="1600" dirty="0" smtClean="0">
              <a:latin typeface="+mj-lt"/>
            </a:endParaRPr>
          </a:p>
          <a:p>
            <a:pPr algn="just"/>
            <a:r>
              <a:rPr lang="en-US" sz="1600" dirty="0">
                <a:latin typeface="+mj-lt"/>
              </a:rPr>
              <a:t>	Specification are also used as a reference point during product implantation. In fast, the ultimate goal of the implementation is to build a product that needs specification. Thus the  implementers use specification during design to make design decision and during the verification activity to check that the implementation complete with specification.  </a:t>
            </a:r>
            <a:endParaRPr lang="en-IN" sz="1600" dirty="0">
              <a:latin typeface="+mj-lt"/>
            </a:endParaRPr>
          </a:p>
          <a:p>
            <a:pPr algn="just"/>
            <a:endParaRPr lang="en-IN" sz="1600" dirty="0">
              <a:latin typeface="+mj-lt"/>
            </a:endParaRPr>
          </a:p>
        </p:txBody>
      </p:sp>
    </p:spTree>
    <p:extLst>
      <p:ext uri="{BB962C8B-B14F-4D97-AF65-F5344CB8AC3E}">
        <p14:creationId xmlns:p14="http://schemas.microsoft.com/office/powerpoint/2010/main" val="798425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60848" y="3802559"/>
            <a:ext cx="5184576" cy="769441"/>
          </a:xfrm>
          <a:prstGeom prst="rect">
            <a:avLst/>
          </a:prstGeom>
          <a:noFill/>
        </p:spPr>
        <p:txBody>
          <a:bodyPr wrap="square" rtlCol="0">
            <a:spAutoFit/>
          </a:bodyPr>
          <a:lstStyle/>
          <a:p>
            <a:r>
              <a:rPr lang="en-US" sz="4400" b="1" dirty="0" smtClean="0"/>
              <a:t>Methodology</a:t>
            </a:r>
            <a:endParaRPr lang="en-IN" sz="3600" dirty="0"/>
          </a:p>
        </p:txBody>
      </p:sp>
    </p:spTree>
    <p:extLst>
      <p:ext uri="{BB962C8B-B14F-4D97-AF65-F5344CB8AC3E}">
        <p14:creationId xmlns:p14="http://schemas.microsoft.com/office/powerpoint/2010/main" val="1677832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92696" y="395536"/>
            <a:ext cx="720080" cy="369332"/>
          </a:xfrm>
          <a:prstGeom prst="rect">
            <a:avLst/>
          </a:prstGeom>
          <a:noFill/>
        </p:spPr>
        <p:txBody>
          <a:bodyPr wrap="square" rtlCol="0">
            <a:spAutoFit/>
          </a:bodyPr>
          <a:lstStyle/>
          <a:p>
            <a:r>
              <a:rPr lang="en-IN" b="1" dirty="0" smtClean="0">
                <a:latin typeface="+mj-lt"/>
              </a:rPr>
              <a:t>PHP </a:t>
            </a:r>
            <a:endParaRPr lang="en-IN" b="1" dirty="0">
              <a:latin typeface="+mj-lt"/>
            </a:endParaRPr>
          </a:p>
        </p:txBody>
      </p:sp>
      <p:sp>
        <p:nvSpPr>
          <p:cNvPr id="3" name="TextBox 2"/>
          <p:cNvSpPr txBox="1"/>
          <p:nvPr/>
        </p:nvSpPr>
        <p:spPr>
          <a:xfrm>
            <a:off x="836712" y="899592"/>
            <a:ext cx="5616624" cy="3970318"/>
          </a:xfrm>
          <a:prstGeom prst="rect">
            <a:avLst/>
          </a:prstGeom>
          <a:noFill/>
        </p:spPr>
        <p:txBody>
          <a:bodyPr wrap="square" rtlCol="0">
            <a:spAutoFit/>
          </a:bodyPr>
          <a:lstStyle/>
          <a:p>
            <a:pPr algn="just"/>
            <a:r>
              <a:rPr lang="en-US" sz="1400" dirty="0">
                <a:latin typeface="+mj-lt"/>
              </a:rPr>
              <a:t>PHP started out as a small open source project that evolved as more and more people found out how useful it was. </a:t>
            </a:r>
            <a:r>
              <a:rPr lang="en-US" sz="1400" dirty="0" err="1">
                <a:latin typeface="+mj-lt"/>
              </a:rPr>
              <a:t>Rasmus</a:t>
            </a:r>
            <a:r>
              <a:rPr lang="en-US" sz="1400" dirty="0">
                <a:latin typeface="+mj-lt"/>
              </a:rPr>
              <a:t> </a:t>
            </a:r>
            <a:r>
              <a:rPr lang="en-US" sz="1400" dirty="0" err="1">
                <a:latin typeface="+mj-lt"/>
              </a:rPr>
              <a:t>Lerdorf</a:t>
            </a:r>
            <a:r>
              <a:rPr lang="en-US" sz="1400" dirty="0">
                <a:latin typeface="+mj-lt"/>
              </a:rPr>
              <a:t> unleashed the first version of PHP way back in 1994.</a:t>
            </a:r>
          </a:p>
          <a:p>
            <a:pPr algn="just"/>
            <a:r>
              <a:rPr lang="en-US" sz="1400" dirty="0">
                <a:latin typeface="+mj-lt"/>
              </a:rPr>
              <a:t>PHP is a recursive acronym for "PHP: Hypertext Preprocessor".</a:t>
            </a:r>
          </a:p>
          <a:p>
            <a:pPr algn="just"/>
            <a:r>
              <a:rPr lang="en-US" sz="1400" dirty="0">
                <a:latin typeface="+mj-lt"/>
              </a:rPr>
              <a:t>PHP is a server side scripting language that is embedded in HTML. It is used to manage dynamic content, databases, session tracking, even build entire e-commerce sites.</a:t>
            </a:r>
          </a:p>
          <a:p>
            <a:pPr algn="just"/>
            <a:r>
              <a:rPr lang="en-US" sz="1400" dirty="0">
                <a:latin typeface="+mj-lt"/>
              </a:rPr>
              <a:t>It is integrated with a number of popular databases, including MySQL, PostgreSQL, Oracle, Sybase, Informix, and Microsoft SQL Server.</a:t>
            </a:r>
          </a:p>
          <a:p>
            <a:pPr algn="just"/>
            <a:r>
              <a:rPr lang="en-US" sz="1400" dirty="0">
                <a:latin typeface="+mj-lt"/>
              </a:rPr>
              <a:t>PHP is pleasingly zippy in its execution, especially when compiled as an Apache module on the Unix side. The MySQL server, once started, executes even very complex queries with huge result sets in record-setting time.</a:t>
            </a:r>
          </a:p>
          <a:p>
            <a:pPr algn="just"/>
            <a:r>
              <a:rPr lang="en-US" sz="1400" dirty="0">
                <a:latin typeface="+mj-lt"/>
              </a:rPr>
              <a:t>PHP supports a large number of major protocols such as POP3, IMAP, and LDAP. PHP4 added support for Java and distributed object architectures (COM and CORBA), making n-tier development a possibility for the first time.</a:t>
            </a:r>
          </a:p>
          <a:p>
            <a:pPr algn="just"/>
            <a:r>
              <a:rPr lang="en-US" sz="1400" dirty="0">
                <a:latin typeface="+mj-lt"/>
              </a:rPr>
              <a:t>PHP is forgiving: PHP language tries to be as forgiving as possible.</a:t>
            </a:r>
          </a:p>
          <a:p>
            <a:pPr algn="just"/>
            <a:r>
              <a:rPr lang="en-US" sz="1400" dirty="0">
                <a:latin typeface="+mj-lt"/>
              </a:rPr>
              <a:t>PHP Syntax is C-Like</a:t>
            </a:r>
            <a:r>
              <a:rPr lang="en-US" sz="1400" dirty="0" smtClean="0">
                <a:latin typeface="+mj-lt"/>
              </a:rPr>
              <a:t>.</a:t>
            </a:r>
          </a:p>
        </p:txBody>
      </p:sp>
      <p:sp>
        <p:nvSpPr>
          <p:cNvPr id="9" name="TextBox 8"/>
          <p:cNvSpPr txBox="1"/>
          <p:nvPr/>
        </p:nvSpPr>
        <p:spPr>
          <a:xfrm>
            <a:off x="836712" y="5148064"/>
            <a:ext cx="5616624" cy="3600986"/>
          </a:xfrm>
          <a:prstGeom prst="rect">
            <a:avLst/>
          </a:prstGeom>
          <a:noFill/>
        </p:spPr>
        <p:txBody>
          <a:bodyPr wrap="square" rtlCol="0">
            <a:spAutoFit/>
          </a:bodyPr>
          <a:lstStyle/>
          <a:p>
            <a:pPr lvl="0" algn="just" eaLnBrk="0" fontAlgn="base" hangingPunct="0">
              <a:spcBef>
                <a:spcPct val="0"/>
              </a:spcBef>
              <a:spcAft>
                <a:spcPct val="0"/>
              </a:spcAft>
            </a:pPr>
            <a:r>
              <a:rPr lang="en-US" altLang="en-US" sz="1400" dirty="0" smtClean="0">
                <a:solidFill>
                  <a:srgbClr val="121214"/>
                </a:solidFill>
                <a:latin typeface="+mj-lt"/>
              </a:rPr>
              <a:t>Example : -"Hello </a:t>
            </a:r>
            <a:r>
              <a:rPr lang="en-US" altLang="en-US" sz="1400" dirty="0">
                <a:solidFill>
                  <a:srgbClr val="121214"/>
                </a:solidFill>
                <a:latin typeface="+mj-lt"/>
              </a:rPr>
              <a:t>World" Script in </a:t>
            </a:r>
            <a:r>
              <a:rPr lang="en-US" altLang="en-US" sz="1400" dirty="0" smtClean="0">
                <a:solidFill>
                  <a:srgbClr val="121214"/>
                </a:solidFill>
                <a:latin typeface="+mj-lt"/>
              </a:rPr>
              <a:t>PHP</a:t>
            </a:r>
          </a:p>
          <a:p>
            <a:pPr lvl="0" algn="just" eaLnBrk="0" fontAlgn="base" hangingPunct="0">
              <a:spcBef>
                <a:spcPct val="0"/>
              </a:spcBef>
              <a:spcAft>
                <a:spcPct val="0"/>
              </a:spcAft>
            </a:pPr>
            <a:endParaRPr lang="en-US" altLang="en-US" sz="1200" dirty="0">
              <a:solidFill>
                <a:srgbClr val="121214"/>
              </a:solidFill>
              <a:latin typeface="+mj-lt"/>
            </a:endParaRPr>
          </a:p>
          <a:p>
            <a:pPr lvl="0" algn="just" eaLnBrk="0" fontAlgn="base" hangingPunct="0">
              <a:spcBef>
                <a:spcPct val="0"/>
              </a:spcBef>
              <a:spcAft>
                <a:spcPct val="0"/>
              </a:spcAft>
            </a:pPr>
            <a:r>
              <a:rPr lang="en-US" altLang="en-US" sz="1400" dirty="0">
                <a:solidFill>
                  <a:srgbClr val="000000"/>
                </a:solidFill>
                <a:latin typeface="+mj-lt"/>
              </a:rPr>
              <a:t>To get a feel for PHP, first start with simple PHP scripts. Since "Hello, World!" is an essential example, first we will create a friendly little "Hello, World!" script.</a:t>
            </a:r>
            <a:endParaRPr lang="en-US" altLang="en-US" sz="600" dirty="0">
              <a:latin typeface="+mj-lt"/>
            </a:endParaRPr>
          </a:p>
          <a:p>
            <a:pPr lvl="0" algn="just" eaLnBrk="0" fontAlgn="base" hangingPunct="0">
              <a:spcBef>
                <a:spcPct val="0"/>
              </a:spcBef>
              <a:spcAft>
                <a:spcPct val="0"/>
              </a:spcAft>
            </a:pPr>
            <a:r>
              <a:rPr lang="en-US" altLang="en-US" sz="1400" dirty="0">
                <a:solidFill>
                  <a:srgbClr val="000000"/>
                </a:solidFill>
                <a:latin typeface="+mj-lt"/>
              </a:rPr>
              <a:t>As mentioned earlier, PHP is embedded in HTML. That means that in amongst your normal HTML (or XHTML if you're cutting-edge) you'll have PHP statements like this −</a:t>
            </a:r>
            <a:endParaRPr lang="en-US" altLang="en-US" sz="1050" dirty="0">
              <a:solidFill>
                <a:srgbClr val="FFFFFF"/>
              </a:solidFill>
              <a:latin typeface="+mj-lt"/>
            </a:endParaRPr>
          </a:p>
          <a:p>
            <a:pPr lvl="0" algn="just" eaLnBrk="0" fontAlgn="base" hangingPunct="0">
              <a:spcBef>
                <a:spcPct val="0"/>
              </a:spcBef>
              <a:spcAft>
                <a:spcPct val="0"/>
              </a:spcAft>
            </a:pPr>
            <a:r>
              <a:rPr lang="en-US" altLang="en-US" sz="1400" dirty="0" smtClean="0">
                <a:solidFill>
                  <a:srgbClr val="000088"/>
                </a:solidFill>
                <a:latin typeface="+mj-lt"/>
              </a:rPr>
              <a:t>&lt;</a:t>
            </a:r>
            <a:r>
              <a:rPr lang="en-US" altLang="en-US" sz="1400" dirty="0">
                <a:solidFill>
                  <a:srgbClr val="000088"/>
                </a:solidFill>
                <a:latin typeface="+mj-lt"/>
              </a:rPr>
              <a:t>html&gt;</a:t>
            </a:r>
            <a:r>
              <a:rPr lang="en-US" altLang="en-US" sz="1400" dirty="0">
                <a:solidFill>
                  <a:srgbClr val="313131"/>
                </a:solidFill>
                <a:latin typeface="+mj-lt"/>
              </a:rPr>
              <a:t> </a:t>
            </a:r>
            <a:endParaRPr lang="en-US" altLang="en-US" sz="1400" dirty="0" smtClean="0">
              <a:solidFill>
                <a:srgbClr val="313131"/>
              </a:solidFill>
              <a:latin typeface="+mj-lt"/>
            </a:endParaRPr>
          </a:p>
          <a:p>
            <a:pPr lvl="0" algn="just" eaLnBrk="0" fontAlgn="base" hangingPunct="0">
              <a:spcBef>
                <a:spcPct val="0"/>
              </a:spcBef>
              <a:spcAft>
                <a:spcPct val="0"/>
              </a:spcAft>
            </a:pPr>
            <a:r>
              <a:rPr lang="en-US" altLang="en-US" sz="1400" dirty="0" smtClean="0">
                <a:solidFill>
                  <a:srgbClr val="000088"/>
                </a:solidFill>
                <a:latin typeface="+mj-lt"/>
              </a:rPr>
              <a:t>&lt;</a:t>
            </a:r>
            <a:r>
              <a:rPr lang="en-US" altLang="en-US" sz="1400" dirty="0">
                <a:solidFill>
                  <a:srgbClr val="000088"/>
                </a:solidFill>
                <a:latin typeface="+mj-lt"/>
              </a:rPr>
              <a:t>head&gt;</a:t>
            </a:r>
            <a:r>
              <a:rPr lang="en-US" altLang="en-US" sz="1400" dirty="0">
                <a:solidFill>
                  <a:srgbClr val="313131"/>
                </a:solidFill>
                <a:latin typeface="+mj-lt"/>
              </a:rPr>
              <a:t> </a:t>
            </a:r>
            <a:endParaRPr lang="en-US" altLang="en-US" sz="1400" dirty="0" smtClean="0">
              <a:solidFill>
                <a:srgbClr val="313131"/>
              </a:solidFill>
              <a:latin typeface="+mj-lt"/>
            </a:endParaRPr>
          </a:p>
          <a:p>
            <a:pPr lvl="0" algn="just" eaLnBrk="0" fontAlgn="base" hangingPunct="0">
              <a:spcBef>
                <a:spcPct val="0"/>
              </a:spcBef>
              <a:spcAft>
                <a:spcPct val="0"/>
              </a:spcAft>
            </a:pPr>
            <a:r>
              <a:rPr lang="en-US" altLang="en-US" sz="1400" dirty="0" smtClean="0">
                <a:solidFill>
                  <a:srgbClr val="000088"/>
                </a:solidFill>
                <a:latin typeface="+mj-lt"/>
              </a:rPr>
              <a:t>&lt;</a:t>
            </a:r>
            <a:r>
              <a:rPr lang="en-US" altLang="en-US" sz="1400" dirty="0">
                <a:solidFill>
                  <a:srgbClr val="000088"/>
                </a:solidFill>
                <a:latin typeface="+mj-lt"/>
              </a:rPr>
              <a:t>title&gt;</a:t>
            </a:r>
            <a:r>
              <a:rPr lang="en-US" altLang="en-US" sz="1400" dirty="0">
                <a:solidFill>
                  <a:srgbClr val="313131"/>
                </a:solidFill>
                <a:latin typeface="+mj-lt"/>
              </a:rPr>
              <a:t>Hello World</a:t>
            </a:r>
            <a:r>
              <a:rPr lang="en-US" altLang="en-US" sz="1400" dirty="0">
                <a:solidFill>
                  <a:srgbClr val="000088"/>
                </a:solidFill>
                <a:latin typeface="+mj-lt"/>
              </a:rPr>
              <a:t>&lt;/title</a:t>
            </a:r>
            <a:r>
              <a:rPr lang="en-US" altLang="en-US" sz="1400" dirty="0" smtClean="0">
                <a:solidFill>
                  <a:srgbClr val="000088"/>
                </a:solidFill>
                <a:latin typeface="+mj-lt"/>
              </a:rPr>
              <a:t>&gt;</a:t>
            </a:r>
          </a:p>
          <a:p>
            <a:pPr lvl="0" algn="just" eaLnBrk="0" fontAlgn="base" hangingPunct="0">
              <a:spcBef>
                <a:spcPct val="0"/>
              </a:spcBef>
              <a:spcAft>
                <a:spcPct val="0"/>
              </a:spcAft>
            </a:pPr>
            <a:r>
              <a:rPr lang="en-US" altLang="en-US" sz="1400" dirty="0" smtClean="0">
                <a:solidFill>
                  <a:srgbClr val="000088"/>
                </a:solidFill>
                <a:latin typeface="+mj-lt"/>
              </a:rPr>
              <a:t>&lt;/</a:t>
            </a:r>
            <a:r>
              <a:rPr lang="en-US" altLang="en-US" sz="1400" dirty="0">
                <a:solidFill>
                  <a:srgbClr val="000088"/>
                </a:solidFill>
                <a:latin typeface="+mj-lt"/>
              </a:rPr>
              <a:t>head&gt;</a:t>
            </a:r>
            <a:r>
              <a:rPr lang="en-US" altLang="en-US" sz="1400" dirty="0">
                <a:solidFill>
                  <a:srgbClr val="313131"/>
                </a:solidFill>
                <a:latin typeface="+mj-lt"/>
              </a:rPr>
              <a:t> </a:t>
            </a:r>
            <a:r>
              <a:rPr lang="en-US" altLang="en-US" sz="1400" dirty="0">
                <a:solidFill>
                  <a:srgbClr val="000088"/>
                </a:solidFill>
                <a:latin typeface="+mj-lt"/>
              </a:rPr>
              <a:t>&lt;body&gt;</a:t>
            </a:r>
            <a:r>
              <a:rPr lang="en-US" altLang="en-US" sz="1400" dirty="0">
                <a:solidFill>
                  <a:srgbClr val="313131"/>
                </a:solidFill>
                <a:latin typeface="+mj-lt"/>
              </a:rPr>
              <a:t> </a:t>
            </a:r>
            <a:endParaRPr lang="en-US" altLang="en-US" sz="1400" dirty="0" smtClean="0">
              <a:solidFill>
                <a:srgbClr val="313131"/>
              </a:solidFill>
              <a:latin typeface="+mj-lt"/>
            </a:endParaRPr>
          </a:p>
          <a:p>
            <a:pPr lvl="0" algn="just" eaLnBrk="0" fontAlgn="base" hangingPunct="0">
              <a:spcBef>
                <a:spcPct val="0"/>
              </a:spcBef>
              <a:spcAft>
                <a:spcPct val="0"/>
              </a:spcAft>
            </a:pPr>
            <a:r>
              <a:rPr lang="en-US" altLang="en-US" sz="1400" dirty="0" smtClean="0">
                <a:solidFill>
                  <a:srgbClr val="666600"/>
                </a:solidFill>
                <a:latin typeface="+mj-lt"/>
              </a:rPr>
              <a:t>&lt;?</a:t>
            </a:r>
            <a:r>
              <a:rPr lang="en-US" altLang="en-US" sz="1400" dirty="0" err="1">
                <a:solidFill>
                  <a:srgbClr val="313131"/>
                </a:solidFill>
                <a:latin typeface="+mj-lt"/>
              </a:rPr>
              <a:t>php</a:t>
            </a:r>
            <a:r>
              <a:rPr lang="en-US" altLang="en-US" sz="1400" dirty="0">
                <a:solidFill>
                  <a:srgbClr val="313131"/>
                </a:solidFill>
                <a:latin typeface="+mj-lt"/>
              </a:rPr>
              <a:t> echo </a:t>
            </a:r>
            <a:r>
              <a:rPr lang="en-US" altLang="en-US" sz="1400" dirty="0">
                <a:solidFill>
                  <a:srgbClr val="008800"/>
                </a:solidFill>
                <a:latin typeface="+mj-lt"/>
              </a:rPr>
              <a:t>"Hello, World</a:t>
            </a:r>
            <a:r>
              <a:rPr lang="en-US" altLang="en-US" sz="1400" dirty="0" smtClean="0">
                <a:solidFill>
                  <a:srgbClr val="008800"/>
                </a:solidFill>
                <a:latin typeface="+mj-lt"/>
              </a:rPr>
              <a:t>!"</a:t>
            </a:r>
            <a:r>
              <a:rPr lang="en-US" altLang="en-US" sz="1400" dirty="0" smtClean="0">
                <a:solidFill>
                  <a:srgbClr val="666600"/>
                </a:solidFill>
                <a:latin typeface="+mj-lt"/>
              </a:rPr>
              <a:t>;?&gt;</a:t>
            </a:r>
          </a:p>
          <a:p>
            <a:pPr lvl="0" algn="just" eaLnBrk="0" fontAlgn="base" hangingPunct="0">
              <a:spcBef>
                <a:spcPct val="0"/>
              </a:spcBef>
              <a:spcAft>
                <a:spcPct val="0"/>
              </a:spcAft>
            </a:pPr>
            <a:r>
              <a:rPr lang="en-US" altLang="en-US" sz="1400" dirty="0" smtClean="0">
                <a:solidFill>
                  <a:srgbClr val="000088"/>
                </a:solidFill>
                <a:latin typeface="+mj-lt"/>
              </a:rPr>
              <a:t>&lt;/</a:t>
            </a:r>
            <a:r>
              <a:rPr lang="en-US" altLang="en-US" sz="1400" dirty="0">
                <a:solidFill>
                  <a:srgbClr val="000088"/>
                </a:solidFill>
                <a:latin typeface="+mj-lt"/>
              </a:rPr>
              <a:t>body</a:t>
            </a:r>
            <a:r>
              <a:rPr lang="en-US" altLang="en-US" sz="1400" dirty="0" smtClean="0">
                <a:solidFill>
                  <a:srgbClr val="000088"/>
                </a:solidFill>
                <a:latin typeface="+mj-lt"/>
              </a:rPr>
              <a:t>&gt;</a:t>
            </a:r>
            <a:r>
              <a:rPr lang="en-US" altLang="en-US" sz="1400" dirty="0" smtClean="0">
                <a:solidFill>
                  <a:srgbClr val="313131"/>
                </a:solidFill>
                <a:latin typeface="+mj-lt"/>
              </a:rPr>
              <a:t> </a:t>
            </a:r>
          </a:p>
          <a:p>
            <a:pPr lvl="0" algn="just" eaLnBrk="0" fontAlgn="base" hangingPunct="0">
              <a:spcBef>
                <a:spcPct val="0"/>
              </a:spcBef>
              <a:spcAft>
                <a:spcPct val="0"/>
              </a:spcAft>
            </a:pPr>
            <a:r>
              <a:rPr lang="en-US" altLang="en-US" sz="1400" dirty="0" smtClean="0">
                <a:solidFill>
                  <a:srgbClr val="000088"/>
                </a:solidFill>
                <a:latin typeface="+mj-lt"/>
              </a:rPr>
              <a:t>&lt;/</a:t>
            </a:r>
            <a:r>
              <a:rPr lang="en-US" altLang="en-US" sz="1400" dirty="0">
                <a:solidFill>
                  <a:srgbClr val="000088"/>
                </a:solidFill>
                <a:latin typeface="+mj-lt"/>
              </a:rPr>
              <a:t>html&gt;</a:t>
            </a:r>
            <a:r>
              <a:rPr lang="en-US" altLang="en-US" sz="900" dirty="0">
                <a:latin typeface="+mj-lt"/>
              </a:rPr>
              <a:t> </a:t>
            </a:r>
            <a:endParaRPr lang="en-US" altLang="en-US" sz="3600" dirty="0">
              <a:latin typeface="+mj-lt"/>
            </a:endParaRPr>
          </a:p>
          <a:p>
            <a:pPr algn="just"/>
            <a:endParaRPr lang="en-IN" sz="2000" dirty="0">
              <a:latin typeface="+mj-lt"/>
            </a:endParaRPr>
          </a:p>
        </p:txBody>
      </p:sp>
    </p:spTree>
    <p:extLst>
      <p:ext uri="{BB962C8B-B14F-4D97-AF65-F5344CB8AC3E}">
        <p14:creationId xmlns:p14="http://schemas.microsoft.com/office/powerpoint/2010/main" val="419451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92696" y="674276"/>
            <a:ext cx="792088" cy="369332"/>
          </a:xfrm>
          <a:prstGeom prst="rect">
            <a:avLst/>
          </a:prstGeom>
          <a:noFill/>
        </p:spPr>
        <p:txBody>
          <a:bodyPr wrap="square" rtlCol="0">
            <a:spAutoFit/>
          </a:bodyPr>
          <a:lstStyle/>
          <a:p>
            <a:r>
              <a:rPr lang="en-IN" b="1" dirty="0" smtClean="0">
                <a:latin typeface="+mj-lt"/>
              </a:rPr>
              <a:t>HTML </a:t>
            </a:r>
            <a:endParaRPr lang="en-IN" b="1" dirty="0">
              <a:latin typeface="+mj-lt"/>
            </a:endParaRPr>
          </a:p>
        </p:txBody>
      </p:sp>
      <p:sp>
        <p:nvSpPr>
          <p:cNvPr id="4" name="Rectangle 3"/>
          <p:cNvSpPr/>
          <p:nvPr/>
        </p:nvSpPr>
        <p:spPr>
          <a:xfrm>
            <a:off x="1052736" y="1315378"/>
            <a:ext cx="5544616" cy="1600438"/>
          </a:xfrm>
          <a:prstGeom prst="rect">
            <a:avLst/>
          </a:prstGeom>
        </p:spPr>
        <p:txBody>
          <a:bodyPr wrap="square">
            <a:spAutoFit/>
          </a:bodyPr>
          <a:lstStyle/>
          <a:p>
            <a:pPr algn="just"/>
            <a:r>
              <a:rPr lang="en-US" sz="1400" dirty="0" smtClean="0">
                <a:solidFill>
                  <a:srgbClr val="000000"/>
                </a:solidFill>
                <a:latin typeface="+mj-lt"/>
              </a:rPr>
              <a:t>HTML </a:t>
            </a:r>
            <a:r>
              <a:rPr lang="en-US" sz="1400" dirty="0">
                <a:solidFill>
                  <a:srgbClr val="000000"/>
                </a:solidFill>
                <a:latin typeface="+mj-lt"/>
              </a:rPr>
              <a:t>stands for Hyper Text Markup Language, which is the most widely used language on Web to develop web pages. HTML was created by Berners-Lee in late 1991 but "HTML 2.0" was the first standard HTML specification which was published in 1995. HTML 4.01 was a major version of HTML and it was published in late 1999. Though HTML 4.01 version is widely used but currently we are having HTML-5 version which is an extension to HTML 4.01, and this version was published in 2012.</a:t>
            </a:r>
            <a:endParaRPr lang="en-IN" sz="1400" dirty="0">
              <a:latin typeface="+mj-lt"/>
            </a:endParaRPr>
          </a:p>
        </p:txBody>
      </p:sp>
      <p:sp>
        <p:nvSpPr>
          <p:cNvPr id="5" name="Rectangle 4"/>
          <p:cNvSpPr/>
          <p:nvPr/>
        </p:nvSpPr>
        <p:spPr>
          <a:xfrm>
            <a:off x="1052736" y="3074933"/>
            <a:ext cx="5544616" cy="2246769"/>
          </a:xfrm>
          <a:prstGeom prst="rect">
            <a:avLst/>
          </a:prstGeom>
        </p:spPr>
        <p:txBody>
          <a:bodyPr wrap="square">
            <a:spAutoFit/>
          </a:bodyPr>
          <a:lstStyle/>
          <a:p>
            <a:pPr algn="just"/>
            <a:r>
              <a:rPr lang="en-US" sz="1400" dirty="0" smtClean="0">
                <a:solidFill>
                  <a:srgbClr val="000000"/>
                </a:solidFill>
                <a:latin typeface="+mj-lt"/>
              </a:rPr>
              <a:t> Hypertext refers to the way in which Web pages (HTML documents) are linked together. Thus, the link available on a webpage is called Hypertext.</a:t>
            </a:r>
          </a:p>
          <a:p>
            <a:pPr algn="just"/>
            <a:r>
              <a:rPr lang="en-US" sz="1400" dirty="0" smtClean="0">
                <a:solidFill>
                  <a:srgbClr val="000000"/>
                </a:solidFill>
                <a:latin typeface="+mj-lt"/>
              </a:rPr>
              <a:t> As its name suggests, HTML is a Markup</a:t>
            </a:r>
            <a:r>
              <a:rPr lang="en-US" sz="1400" b="1" dirty="0" smtClean="0">
                <a:solidFill>
                  <a:srgbClr val="000000"/>
                </a:solidFill>
                <a:latin typeface="+mj-lt"/>
              </a:rPr>
              <a:t> </a:t>
            </a:r>
            <a:r>
              <a:rPr lang="en-US" sz="1400" dirty="0" smtClean="0">
                <a:solidFill>
                  <a:srgbClr val="000000"/>
                </a:solidFill>
                <a:latin typeface="+mj-lt"/>
              </a:rPr>
              <a:t>Language which means you use HTML to simply "mark-up" a text document with tags that tell a Web browser how to structure it to display.</a:t>
            </a:r>
          </a:p>
          <a:p>
            <a:pPr algn="just"/>
            <a:r>
              <a:rPr lang="en-US" sz="1400" dirty="0" smtClean="0">
                <a:solidFill>
                  <a:srgbClr val="000000"/>
                </a:solidFill>
                <a:latin typeface="+mj-lt"/>
              </a:rPr>
              <a:t>Originally</a:t>
            </a:r>
            <a:r>
              <a:rPr lang="en-US" sz="1400" dirty="0">
                <a:solidFill>
                  <a:srgbClr val="000000"/>
                </a:solidFill>
                <a:latin typeface="+mj-lt"/>
              </a:rPr>
              <a:t>, HTML was developed with the intent of defining the structure of documents like headings, paragraphs, lists, and so forth to facilitate the sharing of scientific information between researchers.</a:t>
            </a:r>
          </a:p>
          <a:p>
            <a:pPr algn="just"/>
            <a:r>
              <a:rPr lang="en-US" sz="1400" dirty="0">
                <a:solidFill>
                  <a:srgbClr val="000000"/>
                </a:solidFill>
                <a:latin typeface="+mj-lt"/>
              </a:rPr>
              <a:t>Now, HTML is being widely used to format web pages with the help of different tags available in HTML language.</a:t>
            </a:r>
            <a:endParaRPr lang="en-US" sz="1400" b="0" i="0" dirty="0">
              <a:solidFill>
                <a:srgbClr val="000000"/>
              </a:solidFill>
              <a:effectLst/>
              <a:latin typeface="+mj-lt"/>
            </a:endParaRPr>
          </a:p>
        </p:txBody>
      </p:sp>
      <p:sp>
        <p:nvSpPr>
          <p:cNvPr id="9" name="TextBox 8"/>
          <p:cNvSpPr txBox="1"/>
          <p:nvPr/>
        </p:nvSpPr>
        <p:spPr>
          <a:xfrm>
            <a:off x="1052736" y="5580112"/>
            <a:ext cx="5544616" cy="2677656"/>
          </a:xfrm>
          <a:prstGeom prst="rect">
            <a:avLst/>
          </a:prstGeom>
          <a:noFill/>
        </p:spPr>
        <p:txBody>
          <a:bodyPr wrap="square" rtlCol="0">
            <a:spAutoFit/>
          </a:bodyPr>
          <a:lstStyle/>
          <a:p>
            <a:r>
              <a:rPr lang="en-US" altLang="en-US" sz="1400" dirty="0" smtClean="0">
                <a:latin typeface="+mj-lt"/>
              </a:rPr>
              <a:t>Example : -</a:t>
            </a:r>
          </a:p>
          <a:p>
            <a:endParaRPr lang="en-US" altLang="en-US" sz="1400" dirty="0" smtClean="0">
              <a:solidFill>
                <a:srgbClr val="7F0055"/>
              </a:solidFill>
              <a:latin typeface="+mj-lt"/>
            </a:endParaRPr>
          </a:p>
          <a:p>
            <a:r>
              <a:rPr lang="en-US" altLang="en-US" sz="1400" dirty="0" smtClean="0">
                <a:solidFill>
                  <a:srgbClr val="7F0055"/>
                </a:solidFill>
                <a:latin typeface="+mj-lt"/>
              </a:rPr>
              <a:t>&lt;!</a:t>
            </a:r>
            <a:r>
              <a:rPr lang="en-US" altLang="en-US" sz="1400" dirty="0">
                <a:solidFill>
                  <a:srgbClr val="7F0055"/>
                </a:solidFill>
                <a:latin typeface="+mj-lt"/>
              </a:rPr>
              <a:t>DOCTYPE html</a:t>
            </a:r>
            <a:r>
              <a:rPr lang="en-US" altLang="en-US" sz="1400" dirty="0" smtClean="0">
                <a:solidFill>
                  <a:srgbClr val="7F0055"/>
                </a:solidFill>
                <a:latin typeface="+mj-lt"/>
              </a:rPr>
              <a:t>&gt;</a:t>
            </a:r>
          </a:p>
          <a:p>
            <a:r>
              <a:rPr lang="en-US" altLang="en-US" sz="1400" dirty="0" smtClean="0">
                <a:solidFill>
                  <a:srgbClr val="000088"/>
                </a:solidFill>
                <a:latin typeface="+mj-lt"/>
              </a:rPr>
              <a:t>&lt;</a:t>
            </a:r>
            <a:r>
              <a:rPr lang="en-US" altLang="en-US" sz="1400" dirty="0">
                <a:solidFill>
                  <a:srgbClr val="000088"/>
                </a:solidFill>
                <a:latin typeface="+mj-lt"/>
              </a:rPr>
              <a:t>html</a:t>
            </a:r>
            <a:r>
              <a:rPr lang="en-US" altLang="en-US" sz="1400" dirty="0" smtClean="0">
                <a:solidFill>
                  <a:srgbClr val="000088"/>
                </a:solidFill>
                <a:latin typeface="+mj-lt"/>
              </a:rPr>
              <a:t>&gt;</a:t>
            </a:r>
          </a:p>
          <a:p>
            <a:r>
              <a:rPr lang="en-US" altLang="en-US" sz="1400" dirty="0" smtClean="0">
                <a:solidFill>
                  <a:srgbClr val="000088"/>
                </a:solidFill>
                <a:latin typeface="+mj-lt"/>
              </a:rPr>
              <a:t>&lt;</a:t>
            </a:r>
            <a:r>
              <a:rPr lang="en-US" altLang="en-US" sz="1400" dirty="0">
                <a:solidFill>
                  <a:srgbClr val="000088"/>
                </a:solidFill>
                <a:latin typeface="+mj-lt"/>
              </a:rPr>
              <a:t>head&gt;</a:t>
            </a:r>
            <a:r>
              <a:rPr lang="en-US" altLang="en-US" sz="1400" dirty="0">
                <a:solidFill>
                  <a:srgbClr val="313131"/>
                </a:solidFill>
                <a:latin typeface="+mj-lt"/>
              </a:rPr>
              <a:t> </a:t>
            </a:r>
            <a:r>
              <a:rPr lang="en-US" altLang="en-US" sz="1400" dirty="0" smtClean="0">
                <a:solidFill>
                  <a:srgbClr val="313131"/>
                </a:solidFill>
                <a:latin typeface="+mj-lt"/>
              </a:rPr>
              <a:t> </a:t>
            </a:r>
          </a:p>
          <a:p>
            <a:r>
              <a:rPr lang="en-US" altLang="en-US" sz="1400" dirty="0" smtClean="0">
                <a:solidFill>
                  <a:srgbClr val="000088"/>
                </a:solidFill>
                <a:latin typeface="+mj-lt"/>
              </a:rPr>
              <a:t>&lt;</a:t>
            </a:r>
            <a:r>
              <a:rPr lang="en-US" altLang="en-US" sz="1400" dirty="0">
                <a:solidFill>
                  <a:srgbClr val="000088"/>
                </a:solidFill>
                <a:latin typeface="+mj-lt"/>
              </a:rPr>
              <a:t>title&gt;</a:t>
            </a:r>
            <a:r>
              <a:rPr lang="en-US" altLang="en-US" sz="1400" dirty="0">
                <a:solidFill>
                  <a:srgbClr val="313131"/>
                </a:solidFill>
                <a:latin typeface="+mj-lt"/>
              </a:rPr>
              <a:t>This is document title</a:t>
            </a:r>
            <a:r>
              <a:rPr lang="en-US" altLang="en-US" sz="1400" dirty="0">
                <a:solidFill>
                  <a:srgbClr val="000088"/>
                </a:solidFill>
                <a:latin typeface="+mj-lt"/>
              </a:rPr>
              <a:t>&lt;/title&gt;</a:t>
            </a:r>
            <a:r>
              <a:rPr lang="en-US" altLang="en-US" sz="1400" dirty="0">
                <a:solidFill>
                  <a:srgbClr val="313131"/>
                </a:solidFill>
                <a:latin typeface="+mj-lt"/>
              </a:rPr>
              <a:t> </a:t>
            </a:r>
            <a:endParaRPr lang="en-US" altLang="en-US" sz="1400" dirty="0" smtClean="0">
              <a:solidFill>
                <a:srgbClr val="313131"/>
              </a:solidFill>
              <a:latin typeface="+mj-lt"/>
            </a:endParaRPr>
          </a:p>
          <a:p>
            <a:r>
              <a:rPr lang="en-US" altLang="en-US" sz="1400" dirty="0" smtClean="0">
                <a:solidFill>
                  <a:srgbClr val="000088"/>
                </a:solidFill>
                <a:latin typeface="+mj-lt"/>
              </a:rPr>
              <a:t>&lt;/</a:t>
            </a:r>
            <a:r>
              <a:rPr lang="en-US" altLang="en-US" sz="1400" dirty="0">
                <a:solidFill>
                  <a:srgbClr val="000088"/>
                </a:solidFill>
                <a:latin typeface="+mj-lt"/>
              </a:rPr>
              <a:t>head&gt;</a:t>
            </a:r>
            <a:r>
              <a:rPr lang="en-US" altLang="en-US" sz="1400" dirty="0">
                <a:solidFill>
                  <a:srgbClr val="313131"/>
                </a:solidFill>
                <a:latin typeface="+mj-lt"/>
              </a:rPr>
              <a:t> </a:t>
            </a:r>
            <a:endParaRPr lang="en-US" altLang="en-US" sz="1400" dirty="0" smtClean="0">
              <a:solidFill>
                <a:srgbClr val="313131"/>
              </a:solidFill>
              <a:latin typeface="+mj-lt"/>
            </a:endParaRPr>
          </a:p>
          <a:p>
            <a:r>
              <a:rPr lang="en-US" altLang="en-US" sz="1400" dirty="0" smtClean="0">
                <a:solidFill>
                  <a:srgbClr val="000088"/>
                </a:solidFill>
                <a:latin typeface="+mj-lt"/>
              </a:rPr>
              <a:t>&lt;</a:t>
            </a:r>
            <a:r>
              <a:rPr lang="en-US" altLang="en-US" sz="1400" dirty="0">
                <a:solidFill>
                  <a:srgbClr val="000088"/>
                </a:solidFill>
                <a:latin typeface="+mj-lt"/>
              </a:rPr>
              <a:t>body&gt;</a:t>
            </a:r>
            <a:r>
              <a:rPr lang="en-US" altLang="en-US" sz="1400" dirty="0">
                <a:solidFill>
                  <a:srgbClr val="313131"/>
                </a:solidFill>
                <a:latin typeface="+mj-lt"/>
              </a:rPr>
              <a:t> </a:t>
            </a:r>
            <a:endParaRPr lang="en-US" altLang="en-US" sz="1400" dirty="0" smtClean="0">
              <a:solidFill>
                <a:srgbClr val="313131"/>
              </a:solidFill>
              <a:latin typeface="+mj-lt"/>
            </a:endParaRPr>
          </a:p>
          <a:p>
            <a:r>
              <a:rPr lang="en-US" altLang="en-US" sz="1400" dirty="0" smtClean="0">
                <a:solidFill>
                  <a:srgbClr val="000088"/>
                </a:solidFill>
                <a:latin typeface="+mj-lt"/>
              </a:rPr>
              <a:t>&lt;</a:t>
            </a:r>
            <a:r>
              <a:rPr lang="en-US" altLang="en-US" sz="1400" dirty="0">
                <a:solidFill>
                  <a:srgbClr val="000088"/>
                </a:solidFill>
                <a:latin typeface="+mj-lt"/>
              </a:rPr>
              <a:t>h1&gt;</a:t>
            </a:r>
            <a:r>
              <a:rPr lang="en-US" altLang="en-US" sz="1400" dirty="0">
                <a:solidFill>
                  <a:srgbClr val="313131"/>
                </a:solidFill>
                <a:latin typeface="+mj-lt"/>
              </a:rPr>
              <a:t>This </a:t>
            </a:r>
            <a:r>
              <a:rPr lang="en-US" altLang="en-US" sz="1400" dirty="0" smtClean="0">
                <a:solidFill>
                  <a:srgbClr val="313131"/>
                </a:solidFill>
                <a:latin typeface="+mj-lt"/>
              </a:rPr>
              <a:t>is a </a:t>
            </a:r>
            <a:r>
              <a:rPr lang="en-US" altLang="en-US" sz="1400" dirty="0">
                <a:solidFill>
                  <a:srgbClr val="313131"/>
                </a:solidFill>
                <a:latin typeface="+mj-lt"/>
              </a:rPr>
              <a:t>heading</a:t>
            </a:r>
            <a:r>
              <a:rPr lang="en-US" altLang="en-US" sz="1400" dirty="0">
                <a:solidFill>
                  <a:srgbClr val="000088"/>
                </a:solidFill>
                <a:latin typeface="+mj-lt"/>
              </a:rPr>
              <a:t>&lt;/h1&gt;</a:t>
            </a:r>
            <a:r>
              <a:rPr lang="en-US" altLang="en-US" sz="1400" dirty="0">
                <a:solidFill>
                  <a:srgbClr val="313131"/>
                </a:solidFill>
                <a:latin typeface="+mj-lt"/>
              </a:rPr>
              <a:t> </a:t>
            </a:r>
            <a:endParaRPr lang="en-US" altLang="en-US" sz="1400" dirty="0" smtClean="0">
              <a:solidFill>
                <a:srgbClr val="313131"/>
              </a:solidFill>
              <a:latin typeface="+mj-lt"/>
            </a:endParaRPr>
          </a:p>
          <a:p>
            <a:r>
              <a:rPr lang="en-US" altLang="en-US" sz="1400" dirty="0" smtClean="0">
                <a:solidFill>
                  <a:srgbClr val="000088"/>
                </a:solidFill>
                <a:latin typeface="+mj-lt"/>
              </a:rPr>
              <a:t>&lt;</a:t>
            </a:r>
            <a:r>
              <a:rPr lang="en-US" altLang="en-US" sz="1400" dirty="0">
                <a:solidFill>
                  <a:srgbClr val="000088"/>
                </a:solidFill>
                <a:latin typeface="+mj-lt"/>
              </a:rPr>
              <a:t>p&gt;</a:t>
            </a:r>
            <a:r>
              <a:rPr lang="en-US" altLang="en-US" sz="1400" dirty="0">
                <a:solidFill>
                  <a:srgbClr val="313131"/>
                </a:solidFill>
                <a:latin typeface="+mj-lt"/>
              </a:rPr>
              <a:t>Document content goes here.....</a:t>
            </a:r>
            <a:r>
              <a:rPr lang="en-US" altLang="en-US" sz="1400" dirty="0">
                <a:solidFill>
                  <a:srgbClr val="000088"/>
                </a:solidFill>
                <a:latin typeface="+mj-lt"/>
              </a:rPr>
              <a:t>&lt;/p&gt;</a:t>
            </a:r>
            <a:r>
              <a:rPr lang="en-US" altLang="en-US" sz="1400" dirty="0">
                <a:solidFill>
                  <a:srgbClr val="313131"/>
                </a:solidFill>
                <a:latin typeface="+mj-lt"/>
              </a:rPr>
              <a:t> </a:t>
            </a:r>
            <a:endParaRPr lang="en-US" altLang="en-US" sz="1400" dirty="0" smtClean="0">
              <a:solidFill>
                <a:srgbClr val="313131"/>
              </a:solidFill>
              <a:latin typeface="+mj-lt"/>
            </a:endParaRPr>
          </a:p>
          <a:p>
            <a:r>
              <a:rPr lang="en-US" altLang="en-US" sz="1400" dirty="0" smtClean="0">
                <a:solidFill>
                  <a:srgbClr val="000088"/>
                </a:solidFill>
                <a:latin typeface="+mj-lt"/>
              </a:rPr>
              <a:t>&lt;/</a:t>
            </a:r>
            <a:r>
              <a:rPr lang="en-US" altLang="en-US" sz="1400" dirty="0">
                <a:solidFill>
                  <a:srgbClr val="000088"/>
                </a:solidFill>
                <a:latin typeface="+mj-lt"/>
              </a:rPr>
              <a:t>body&gt;</a:t>
            </a:r>
            <a:r>
              <a:rPr lang="en-US" altLang="en-US" sz="1400" dirty="0">
                <a:solidFill>
                  <a:srgbClr val="313131"/>
                </a:solidFill>
                <a:latin typeface="+mj-lt"/>
              </a:rPr>
              <a:t> </a:t>
            </a:r>
            <a:endParaRPr lang="en-US" altLang="en-US" sz="1400" dirty="0" smtClean="0">
              <a:solidFill>
                <a:srgbClr val="313131"/>
              </a:solidFill>
              <a:latin typeface="+mj-lt"/>
            </a:endParaRPr>
          </a:p>
          <a:p>
            <a:r>
              <a:rPr lang="en-US" altLang="en-US" sz="1400" dirty="0" smtClean="0">
                <a:solidFill>
                  <a:srgbClr val="000088"/>
                </a:solidFill>
                <a:latin typeface="+mj-lt"/>
              </a:rPr>
              <a:t>&lt;/</a:t>
            </a:r>
            <a:r>
              <a:rPr lang="en-US" altLang="en-US" sz="1400" dirty="0">
                <a:solidFill>
                  <a:srgbClr val="000088"/>
                </a:solidFill>
                <a:latin typeface="+mj-lt"/>
              </a:rPr>
              <a:t>html&gt;</a:t>
            </a:r>
            <a:endParaRPr lang="en-IN" sz="1400" dirty="0">
              <a:latin typeface="+mj-lt"/>
            </a:endParaRPr>
          </a:p>
        </p:txBody>
      </p:sp>
    </p:spTree>
    <p:extLst>
      <p:ext uri="{BB962C8B-B14F-4D97-AF65-F5344CB8AC3E}">
        <p14:creationId xmlns:p14="http://schemas.microsoft.com/office/powerpoint/2010/main" val="202469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00" y="32"/>
            <a:ext cx="6686600" cy="9144000"/>
          </a:xfrm>
          <a:ln>
            <a:solidFill>
              <a:schemeClr val="bg1"/>
            </a:solidFill>
          </a:ln>
        </p:spPr>
        <p:txBody>
          <a:bodyPr>
            <a:noAutofit/>
          </a:bodyPr>
          <a:lstStyle/>
          <a:p>
            <a:r>
              <a:rPr lang="en-IN" sz="2000" dirty="0" smtClean="0"/>
              <a:t/>
            </a:r>
            <a:br>
              <a:rPr lang="en-IN" sz="2000" dirty="0" smtClean="0"/>
            </a:br>
            <a:r>
              <a:rPr lang="en-IN" sz="2000" dirty="0" smtClean="0"/>
              <a:t> </a:t>
            </a:r>
            <a:r>
              <a:rPr lang="en-US" sz="2000" dirty="0" smtClean="0"/>
              <a:t/>
            </a:r>
            <a:br>
              <a:rPr lang="en-US" sz="2000" dirty="0" smtClean="0"/>
            </a:br>
            <a:r>
              <a:rPr lang="en-IN" sz="2000" dirty="0" smtClean="0"/>
              <a:t> </a:t>
            </a:r>
            <a:r>
              <a:rPr lang="en-US" sz="2000" dirty="0" smtClean="0"/>
              <a:t/>
            </a:r>
            <a:br>
              <a:rPr lang="en-US" sz="2000" dirty="0" smtClean="0"/>
            </a:br>
            <a:r>
              <a:rPr lang="en-IN" sz="2000" dirty="0" smtClean="0"/>
              <a:t> </a:t>
            </a:r>
            <a:r>
              <a:rPr lang="en-US" sz="2000" dirty="0" smtClean="0"/>
              <a:t/>
            </a:r>
            <a:br>
              <a:rPr lang="en-US" sz="2000" dirty="0" smtClean="0"/>
            </a:br>
            <a:r>
              <a:rPr lang="en-IN" sz="2000" dirty="0" smtClean="0"/>
              <a:t> </a:t>
            </a:r>
            <a:r>
              <a:rPr lang="en-IN" sz="2000" b="1" dirty="0" smtClean="0"/>
              <a:t>MGM'S</a:t>
            </a:r>
            <a:r>
              <a:rPr lang="en-US" sz="2000" dirty="0" smtClean="0"/>
              <a:t/>
            </a:r>
            <a:br>
              <a:rPr lang="en-US" sz="2000" dirty="0" smtClean="0"/>
            </a:br>
            <a:r>
              <a:rPr lang="en-IN" sz="2000" dirty="0" smtClean="0"/>
              <a:t>Dr. G.Y.Pathrikar college of</a:t>
            </a:r>
            <a:r>
              <a:rPr lang="en-US" sz="2000" dirty="0" smtClean="0"/>
              <a:t/>
            </a:r>
            <a:br>
              <a:rPr lang="en-US" sz="2000" dirty="0" smtClean="0"/>
            </a:br>
            <a:r>
              <a:rPr lang="en-IN" sz="2000" dirty="0" smtClean="0"/>
              <a:t>Computer Science and Information Technology</a:t>
            </a:r>
            <a:r>
              <a:rPr lang="en-US" sz="2000" dirty="0" smtClean="0"/>
              <a:t/>
            </a:r>
            <a:br>
              <a:rPr lang="en-US" sz="2000" dirty="0" smtClean="0"/>
            </a:br>
            <a:r>
              <a:rPr lang="en-IN" sz="2000" dirty="0" smtClean="0"/>
              <a:t>Aurangabad-431001.</a:t>
            </a:r>
            <a:r>
              <a:rPr lang="en-US" sz="2000" dirty="0" smtClean="0"/>
              <a:t/>
            </a:r>
            <a:br>
              <a:rPr lang="en-US" sz="2000" dirty="0" smtClean="0"/>
            </a:br>
            <a:r>
              <a:rPr lang="en-IN" sz="2000" dirty="0" smtClean="0"/>
              <a:t>2017-2018 </a:t>
            </a:r>
            <a:r>
              <a:rPr lang="en-US" sz="2000" dirty="0" smtClean="0"/>
              <a:t/>
            </a:r>
            <a:br>
              <a:rPr lang="en-US" sz="2000" dirty="0" smtClean="0"/>
            </a:br>
            <a:r>
              <a:rPr lang="en-IN" sz="2000" dirty="0" smtClean="0"/>
              <a:t> </a:t>
            </a:r>
            <a:r>
              <a:rPr lang="en-US" sz="2000" dirty="0" smtClean="0">
                <a:solidFill>
                  <a:schemeClr val="accent6"/>
                </a:solidFill>
              </a:rPr>
              <a:t/>
            </a:r>
            <a:br>
              <a:rPr lang="en-US" sz="2000" dirty="0" smtClean="0">
                <a:solidFill>
                  <a:schemeClr val="accent6"/>
                </a:solidFill>
              </a:rPr>
            </a:br>
            <a:r>
              <a:rPr lang="en-IN" sz="2400" b="1" u="sng" dirty="0" smtClean="0">
                <a:solidFill>
                  <a:schemeClr val="accent6">
                    <a:lumMod val="75000"/>
                  </a:schemeClr>
                </a:solidFill>
              </a:rPr>
              <a:t>CERTIFICATE</a:t>
            </a:r>
            <a:r>
              <a:rPr lang="en-US" sz="2000" dirty="0" smtClean="0"/>
              <a:t/>
            </a:r>
            <a:br>
              <a:rPr lang="en-US" sz="2000" dirty="0" smtClean="0"/>
            </a:br>
            <a:r>
              <a:rPr lang="en-IN" sz="2000" dirty="0" smtClean="0"/>
              <a:t> </a:t>
            </a:r>
            <a:r>
              <a:rPr lang="en-US" sz="2000" dirty="0" smtClean="0"/>
              <a:t/>
            </a:r>
            <a:br>
              <a:rPr lang="en-US" sz="2000" dirty="0" smtClean="0"/>
            </a:br>
            <a:r>
              <a:rPr lang="en-US" sz="2000" dirty="0" smtClean="0"/>
              <a:t/>
            </a:r>
            <a:br>
              <a:rPr lang="en-US" sz="2000" dirty="0" smtClean="0"/>
            </a:br>
            <a:r>
              <a:rPr lang="en-US" sz="2000" dirty="0"/>
              <a:t/>
            </a:r>
            <a:br>
              <a:rPr lang="en-US" sz="2000" dirty="0"/>
            </a:br>
            <a:r>
              <a:rPr lang="en-US" sz="2000" dirty="0" smtClean="0"/>
              <a:t/>
            </a:r>
            <a:br>
              <a:rPr lang="en-US" sz="2000" dirty="0" smtClean="0"/>
            </a:br>
            <a:r>
              <a:rPr lang="en-US" sz="2000" dirty="0"/>
              <a:t/>
            </a:r>
            <a:br>
              <a:rPr lang="en-US" sz="2000" dirty="0"/>
            </a:br>
            <a:r>
              <a:rPr lang="en-US" sz="2000" dirty="0" smtClean="0"/>
              <a:t/>
            </a:r>
            <a:br>
              <a:rPr lang="en-US" sz="2000" dirty="0" smtClean="0"/>
            </a:br>
            <a:r>
              <a:rPr lang="en-IN" sz="2000" dirty="0" smtClean="0"/>
              <a:t> </a:t>
            </a:r>
            <a:r>
              <a:rPr lang="en-US" sz="2000" dirty="0" smtClean="0"/>
              <a:t/>
            </a:r>
            <a:br>
              <a:rPr lang="en-US" sz="2000" dirty="0" smtClean="0"/>
            </a:br>
            <a:r>
              <a:rPr lang="en-IN" sz="2000" b="1" dirty="0" smtClean="0"/>
              <a:t>Submitted by</a:t>
            </a:r>
            <a:br>
              <a:rPr lang="en-IN" sz="2000" b="1" dirty="0" smtClean="0"/>
            </a:br>
            <a:r>
              <a:rPr lang="en-IN" sz="2000" b="1" dirty="0" smtClean="0">
                <a:solidFill>
                  <a:srgbClr val="C00000"/>
                </a:solidFill>
              </a:rPr>
              <a:t> </a:t>
            </a:r>
            <a:r>
              <a:rPr lang="en-IN" sz="2000" b="1" dirty="0" smtClean="0">
                <a:solidFill>
                  <a:schemeClr val="tx2"/>
                </a:solidFill>
              </a:rPr>
              <a:t>Akash Shah </a:t>
            </a:r>
            <a:r>
              <a:rPr lang="en-US" sz="2000" dirty="0" smtClean="0">
                <a:solidFill>
                  <a:schemeClr val="tx2"/>
                </a:solidFill>
              </a:rPr>
              <a:t/>
            </a:r>
            <a:br>
              <a:rPr lang="en-US" sz="2000" dirty="0" smtClean="0">
                <a:solidFill>
                  <a:schemeClr val="tx2"/>
                </a:solidFill>
              </a:rPr>
            </a:br>
            <a:r>
              <a:rPr lang="en-IN" sz="2000" b="1" dirty="0" smtClean="0">
                <a:solidFill>
                  <a:schemeClr val="tx2"/>
                </a:solidFill>
              </a:rPr>
              <a:t>Sumeet Thapa</a:t>
            </a:r>
            <a:r>
              <a:rPr lang="en-US" sz="2000" dirty="0" smtClean="0">
                <a:solidFill>
                  <a:schemeClr val="tx2"/>
                </a:solidFill>
              </a:rPr>
              <a:t/>
            </a:r>
            <a:br>
              <a:rPr lang="en-US" sz="2000" dirty="0" smtClean="0">
                <a:solidFill>
                  <a:schemeClr val="tx2"/>
                </a:solidFill>
              </a:rPr>
            </a:br>
            <a:r>
              <a:rPr lang="en-IN" sz="2000" b="1" dirty="0" smtClean="0">
                <a:solidFill>
                  <a:schemeClr val="tx2"/>
                </a:solidFill>
              </a:rPr>
              <a:t>Sandesh Mundada</a:t>
            </a:r>
            <a:r>
              <a:rPr lang="en-US" sz="2000" dirty="0" smtClean="0"/>
              <a:t/>
            </a:r>
            <a:br>
              <a:rPr lang="en-US" sz="2000" dirty="0" smtClean="0"/>
            </a:br>
            <a:r>
              <a:rPr lang="en-IN" sz="2000" dirty="0" smtClean="0"/>
              <a:t> </a:t>
            </a:r>
            <a:r>
              <a:rPr lang="en-US" sz="2000" dirty="0" smtClean="0"/>
              <a:t/>
            </a:r>
            <a:br>
              <a:rPr lang="en-US" sz="2000" dirty="0" smtClean="0"/>
            </a:br>
            <a:r>
              <a:rPr lang="en-IN" sz="2000" dirty="0" smtClean="0"/>
              <a:t> </a:t>
            </a:r>
            <a:r>
              <a:rPr lang="en-US" sz="2000" dirty="0" smtClean="0"/>
              <a:t/>
            </a:r>
            <a:br>
              <a:rPr lang="en-US" sz="2000" dirty="0" smtClean="0"/>
            </a:br>
            <a:r>
              <a:rPr lang="en-US" sz="2000" dirty="0" smtClean="0"/>
              <a:t>     </a:t>
            </a:r>
            <a:r>
              <a:rPr lang="en-IN" sz="1800" dirty="0" smtClean="0"/>
              <a:t>H.O.D                             Guidence by                        Examiner</a:t>
            </a:r>
            <a:r>
              <a:rPr lang="en-IN" sz="2000" dirty="0" smtClean="0"/>
              <a:t/>
            </a:r>
            <a:br>
              <a:rPr lang="en-IN" sz="2000" dirty="0" smtClean="0"/>
            </a:br>
            <a:r>
              <a:rPr lang="en-US" sz="1600" dirty="0" smtClean="0">
                <a:solidFill>
                  <a:schemeClr val="accent2">
                    <a:lumMod val="75000"/>
                  </a:schemeClr>
                </a:solidFill>
              </a:rPr>
              <a:t>       </a:t>
            </a:r>
            <a:r>
              <a:rPr lang="en-IN" sz="1600" b="1" dirty="0" smtClean="0">
                <a:solidFill>
                  <a:schemeClr val="accent2">
                    <a:lumMod val="75000"/>
                  </a:schemeClr>
                </a:solidFill>
              </a:rPr>
              <a:t>Mrs. </a:t>
            </a:r>
            <a:r>
              <a:rPr lang="en-IN" sz="1600" b="1" dirty="0" err="1" smtClean="0">
                <a:solidFill>
                  <a:schemeClr val="accent2">
                    <a:lumMod val="75000"/>
                  </a:schemeClr>
                </a:solidFill>
              </a:rPr>
              <a:t>Apurva</a:t>
            </a:r>
            <a:r>
              <a:rPr lang="en-IN" sz="1600" b="1" dirty="0" smtClean="0">
                <a:solidFill>
                  <a:schemeClr val="accent2">
                    <a:lumMod val="75000"/>
                  </a:schemeClr>
                </a:solidFill>
              </a:rPr>
              <a:t> </a:t>
            </a:r>
            <a:r>
              <a:rPr lang="en-IN" sz="1600" b="1" dirty="0" err="1" smtClean="0">
                <a:solidFill>
                  <a:schemeClr val="accent2">
                    <a:lumMod val="75000"/>
                  </a:schemeClr>
                </a:solidFill>
              </a:rPr>
              <a:t>Dhawale</a:t>
            </a:r>
            <a:r>
              <a:rPr lang="en-US" sz="2000" dirty="0" smtClean="0"/>
              <a:t/>
            </a:r>
            <a:br>
              <a:rPr lang="en-US" sz="2000" dirty="0" smtClean="0"/>
            </a:br>
            <a:r>
              <a:rPr lang="en-US" sz="2000" dirty="0" smtClean="0"/>
              <a:t/>
            </a:r>
            <a:br>
              <a:rPr lang="en-US" sz="2000" dirty="0" smtClean="0"/>
            </a:br>
            <a:endParaRPr lang="en-US" sz="2000" dirty="0"/>
          </a:p>
        </p:txBody>
      </p:sp>
      <p:pic>
        <p:nvPicPr>
          <p:cNvPr id="3" name="Picture 2"/>
          <p:cNvPicPr/>
          <p:nvPr/>
        </p:nvPicPr>
        <p:blipFill>
          <a:blip r:embed="rId2" cstate="print"/>
          <a:srcRect/>
          <a:stretch>
            <a:fillRect/>
          </a:stretch>
        </p:blipFill>
        <p:spPr bwMode="auto">
          <a:xfrm>
            <a:off x="2769046" y="546398"/>
            <a:ext cx="1695450" cy="857250"/>
          </a:xfrm>
          <a:prstGeom prst="rect">
            <a:avLst/>
          </a:prstGeom>
          <a:noFill/>
          <a:ln w="9525">
            <a:noFill/>
            <a:miter lim="800000"/>
            <a:headEnd/>
            <a:tailEnd/>
          </a:ln>
        </p:spPr>
      </p:pic>
      <p:sp>
        <p:nvSpPr>
          <p:cNvPr id="4" name="TextBox 3"/>
          <p:cNvSpPr txBox="1"/>
          <p:nvPr/>
        </p:nvSpPr>
        <p:spPr>
          <a:xfrm>
            <a:off x="620688" y="8286776"/>
            <a:ext cx="2143140" cy="584775"/>
          </a:xfrm>
          <a:prstGeom prst="rect">
            <a:avLst/>
          </a:prstGeom>
          <a:noFill/>
        </p:spPr>
        <p:txBody>
          <a:bodyPr wrap="square" rtlCol="0">
            <a:spAutoFit/>
          </a:bodyPr>
          <a:lstStyle/>
          <a:p>
            <a:r>
              <a:rPr lang="en-US" sz="1600" dirty="0" smtClean="0">
                <a:latin typeface="+mj-lt"/>
              </a:rPr>
              <a:t>Date:</a:t>
            </a:r>
          </a:p>
          <a:p>
            <a:r>
              <a:rPr lang="en-US" sz="1600" dirty="0" smtClean="0">
                <a:latin typeface="+mj-lt"/>
              </a:rPr>
              <a:t>Place: Aurangabad</a:t>
            </a:r>
          </a:p>
        </p:txBody>
      </p:sp>
      <p:sp>
        <p:nvSpPr>
          <p:cNvPr id="5" name="TextBox 4"/>
          <p:cNvSpPr txBox="1"/>
          <p:nvPr/>
        </p:nvSpPr>
        <p:spPr>
          <a:xfrm>
            <a:off x="645978" y="7956376"/>
            <a:ext cx="1918926" cy="338554"/>
          </a:xfrm>
          <a:prstGeom prst="rect">
            <a:avLst/>
          </a:prstGeom>
          <a:noFill/>
        </p:spPr>
        <p:txBody>
          <a:bodyPr wrap="square" rtlCol="0">
            <a:spAutoFit/>
          </a:bodyPr>
          <a:lstStyle/>
          <a:p>
            <a:r>
              <a:rPr lang="en-IN" sz="1600" b="1" dirty="0" err="1" smtClean="0">
                <a:solidFill>
                  <a:schemeClr val="accent2">
                    <a:lumMod val="75000"/>
                  </a:schemeClr>
                </a:solidFill>
                <a:latin typeface="+mj-lt"/>
              </a:rPr>
              <a:t>Mr.Sanjay</a:t>
            </a:r>
            <a:r>
              <a:rPr lang="en-IN" sz="1600" b="1" dirty="0" smtClean="0">
                <a:solidFill>
                  <a:schemeClr val="accent2">
                    <a:lumMod val="75000"/>
                  </a:schemeClr>
                </a:solidFill>
                <a:latin typeface="+mj-lt"/>
              </a:rPr>
              <a:t>  </a:t>
            </a:r>
            <a:r>
              <a:rPr lang="en-IN" sz="1600" b="1" dirty="0" err="1" smtClean="0">
                <a:solidFill>
                  <a:schemeClr val="accent2">
                    <a:lumMod val="75000"/>
                  </a:schemeClr>
                </a:solidFill>
                <a:latin typeface="+mj-lt"/>
              </a:rPr>
              <a:t>Azade</a:t>
            </a:r>
            <a:endParaRPr lang="en-IN" sz="1600" b="1" dirty="0">
              <a:solidFill>
                <a:schemeClr val="accent2">
                  <a:lumMod val="75000"/>
                </a:schemeClr>
              </a:solidFill>
              <a:latin typeface="+mj-lt"/>
            </a:endParaRPr>
          </a:p>
        </p:txBody>
      </p:sp>
      <p:sp>
        <p:nvSpPr>
          <p:cNvPr id="6" name="TextBox 5"/>
          <p:cNvSpPr txBox="1"/>
          <p:nvPr/>
        </p:nvSpPr>
        <p:spPr>
          <a:xfrm>
            <a:off x="720080" y="4067944"/>
            <a:ext cx="5904656" cy="1477328"/>
          </a:xfrm>
          <a:prstGeom prst="rect">
            <a:avLst/>
          </a:prstGeom>
          <a:noFill/>
        </p:spPr>
        <p:txBody>
          <a:bodyPr wrap="square" rtlCol="0">
            <a:spAutoFit/>
          </a:bodyPr>
          <a:lstStyle/>
          <a:p>
            <a:pPr algn="just"/>
            <a:r>
              <a:rPr lang="en-IN" dirty="0">
                <a:latin typeface="+mj-lt"/>
              </a:rPr>
              <a:t>This is  to certify that the project report </a:t>
            </a:r>
            <a:r>
              <a:rPr lang="en-IN" b="1" dirty="0">
                <a:latin typeface="+mj-lt"/>
              </a:rPr>
              <a:t>“Vehicle Rentals"  </a:t>
            </a:r>
            <a:r>
              <a:rPr lang="en-IN" dirty="0">
                <a:latin typeface="+mj-lt"/>
              </a:rPr>
              <a:t>as partial  </a:t>
            </a:r>
            <a:r>
              <a:rPr lang="en-IN" dirty="0" err="1">
                <a:latin typeface="+mj-lt"/>
              </a:rPr>
              <a:t>fullfilment</a:t>
            </a:r>
            <a:r>
              <a:rPr lang="en-IN" dirty="0">
                <a:latin typeface="+mj-lt"/>
              </a:rPr>
              <a:t>  of  the  course  B.Sc.   [Computer Science] </a:t>
            </a:r>
            <a:r>
              <a:rPr lang="en-IN" dirty="0" err="1">
                <a:latin typeface="+mj-lt"/>
              </a:rPr>
              <a:t>affillated</a:t>
            </a:r>
            <a:r>
              <a:rPr lang="en-IN" dirty="0">
                <a:latin typeface="+mj-lt"/>
              </a:rPr>
              <a:t> to </a:t>
            </a:r>
            <a:r>
              <a:rPr lang="en-IN" dirty="0" err="1">
                <a:latin typeface="+mj-lt"/>
              </a:rPr>
              <a:t>Dr.</a:t>
            </a:r>
            <a:r>
              <a:rPr lang="en-IN" dirty="0">
                <a:latin typeface="+mj-lt"/>
              </a:rPr>
              <a:t> </a:t>
            </a:r>
            <a:r>
              <a:rPr lang="en-IN" dirty="0" err="1">
                <a:latin typeface="+mj-lt"/>
              </a:rPr>
              <a:t>Babasaheb</a:t>
            </a:r>
            <a:r>
              <a:rPr lang="en-IN" dirty="0">
                <a:latin typeface="+mj-lt"/>
              </a:rPr>
              <a:t> </a:t>
            </a:r>
            <a:r>
              <a:rPr lang="en-IN" dirty="0" err="1">
                <a:latin typeface="+mj-lt"/>
              </a:rPr>
              <a:t>Ambedkar</a:t>
            </a:r>
            <a:r>
              <a:rPr lang="en-IN" dirty="0">
                <a:latin typeface="+mj-lt"/>
              </a:rPr>
              <a:t> </a:t>
            </a:r>
            <a:r>
              <a:rPr lang="en-IN" dirty="0" err="1">
                <a:latin typeface="+mj-lt"/>
              </a:rPr>
              <a:t>Marathwada</a:t>
            </a:r>
            <a:r>
              <a:rPr lang="en-IN" dirty="0">
                <a:latin typeface="+mj-lt"/>
              </a:rPr>
              <a:t> University, Aurangabad has been successfully completed during academic year 2017-2018.</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92696" y="796357"/>
            <a:ext cx="738071" cy="369332"/>
          </a:xfrm>
          <a:prstGeom prst="rect">
            <a:avLst/>
          </a:prstGeom>
          <a:noFill/>
        </p:spPr>
        <p:txBody>
          <a:bodyPr wrap="square" rtlCol="0">
            <a:spAutoFit/>
          </a:bodyPr>
          <a:lstStyle/>
          <a:p>
            <a:r>
              <a:rPr lang="en-IN" b="1" dirty="0" smtClean="0">
                <a:latin typeface="+mj-lt"/>
              </a:rPr>
              <a:t>CSS </a:t>
            </a:r>
            <a:endParaRPr lang="en-IN" b="1" dirty="0">
              <a:latin typeface="+mj-lt"/>
            </a:endParaRPr>
          </a:p>
        </p:txBody>
      </p:sp>
      <p:sp>
        <p:nvSpPr>
          <p:cNvPr id="4" name="Rectangle 3"/>
          <p:cNvSpPr/>
          <p:nvPr/>
        </p:nvSpPr>
        <p:spPr>
          <a:xfrm>
            <a:off x="908720" y="1385644"/>
            <a:ext cx="5616624" cy="1169551"/>
          </a:xfrm>
          <a:prstGeom prst="rect">
            <a:avLst/>
          </a:prstGeom>
        </p:spPr>
        <p:txBody>
          <a:bodyPr wrap="square">
            <a:spAutoFit/>
          </a:bodyPr>
          <a:lstStyle/>
          <a:p>
            <a:pPr algn="just"/>
            <a:r>
              <a:rPr lang="en-US" sz="1400" dirty="0">
                <a:solidFill>
                  <a:srgbClr val="000000"/>
                </a:solidFill>
                <a:latin typeface="+mj-lt"/>
              </a:rPr>
              <a:t>CSS is used to control the style of a web document in a simple and easy way.</a:t>
            </a:r>
          </a:p>
          <a:p>
            <a:pPr algn="just"/>
            <a:r>
              <a:rPr lang="en-US" sz="1400" dirty="0">
                <a:solidFill>
                  <a:srgbClr val="000000"/>
                </a:solidFill>
                <a:latin typeface="+mj-lt"/>
              </a:rPr>
              <a:t>CSS is the acronym for "Cascading Style Sheet". This tutorial covers both the versions CSS1,CSS2 and CSS3, and gives a complete understanding of CSS, starting from its basics to advanced concepts.</a:t>
            </a:r>
            <a:endParaRPr lang="en-US" sz="1400" b="0" i="0" dirty="0">
              <a:solidFill>
                <a:srgbClr val="000000"/>
              </a:solidFill>
              <a:effectLst/>
              <a:latin typeface="+mj-lt"/>
            </a:endParaRPr>
          </a:p>
        </p:txBody>
      </p:sp>
      <p:sp>
        <p:nvSpPr>
          <p:cNvPr id="5" name="Rectangle 4"/>
          <p:cNvSpPr/>
          <p:nvPr/>
        </p:nvSpPr>
        <p:spPr>
          <a:xfrm>
            <a:off x="908720" y="2757859"/>
            <a:ext cx="5616624" cy="2462213"/>
          </a:xfrm>
          <a:prstGeom prst="rect">
            <a:avLst/>
          </a:prstGeom>
        </p:spPr>
        <p:txBody>
          <a:bodyPr wrap="square">
            <a:spAutoFit/>
          </a:bodyPr>
          <a:lstStyle/>
          <a:p>
            <a:pPr algn="just"/>
            <a:r>
              <a:rPr lang="en-US" sz="1400" b="1" dirty="0">
                <a:solidFill>
                  <a:srgbClr val="000000"/>
                </a:solidFill>
                <a:latin typeface="+mj-lt"/>
              </a:rPr>
              <a:t>C</a:t>
            </a:r>
            <a:r>
              <a:rPr lang="en-US" sz="1400" dirty="0">
                <a:solidFill>
                  <a:srgbClr val="000000"/>
                </a:solidFill>
                <a:latin typeface="+mj-lt"/>
              </a:rPr>
              <a:t>ascading </a:t>
            </a:r>
            <a:r>
              <a:rPr lang="en-US" sz="1400" b="1" dirty="0">
                <a:solidFill>
                  <a:srgbClr val="000000"/>
                </a:solidFill>
                <a:latin typeface="+mj-lt"/>
              </a:rPr>
              <a:t>S</a:t>
            </a:r>
            <a:r>
              <a:rPr lang="en-US" sz="1400" dirty="0">
                <a:solidFill>
                  <a:srgbClr val="000000"/>
                </a:solidFill>
                <a:latin typeface="+mj-lt"/>
              </a:rPr>
              <a:t>tyle </a:t>
            </a:r>
            <a:r>
              <a:rPr lang="en-US" sz="1400" b="1" dirty="0">
                <a:solidFill>
                  <a:srgbClr val="000000"/>
                </a:solidFill>
                <a:latin typeface="+mj-lt"/>
              </a:rPr>
              <a:t>S</a:t>
            </a:r>
            <a:r>
              <a:rPr lang="en-US" sz="1400" dirty="0">
                <a:solidFill>
                  <a:srgbClr val="000000"/>
                </a:solidFill>
                <a:latin typeface="+mj-lt"/>
              </a:rPr>
              <a:t>heets, fondly referred to as CSS, is a simple design language intended to simplify the process of making web pages presentable.</a:t>
            </a:r>
          </a:p>
          <a:p>
            <a:pPr algn="just"/>
            <a:r>
              <a:rPr lang="en-US" sz="1400" dirty="0">
                <a:solidFill>
                  <a:srgbClr val="000000"/>
                </a:solidFill>
                <a:latin typeface="+mj-lt"/>
              </a:rPr>
              <a:t>CSS handles the look and feel part of a web page. Using CSS, you can control the color of the text, the style of fonts, the spacing between paragraphs, how columns are sized and laid out, what background images or colors are used, layout </a:t>
            </a:r>
            <a:r>
              <a:rPr lang="en-US" sz="1400" dirty="0" err="1">
                <a:solidFill>
                  <a:srgbClr val="000000"/>
                </a:solidFill>
                <a:latin typeface="+mj-lt"/>
              </a:rPr>
              <a:t>designs,variations</a:t>
            </a:r>
            <a:r>
              <a:rPr lang="en-US" sz="1400" dirty="0">
                <a:solidFill>
                  <a:srgbClr val="000000"/>
                </a:solidFill>
                <a:latin typeface="+mj-lt"/>
              </a:rPr>
              <a:t> in display for different devices and screen sizes as well as a variety of other effects.</a:t>
            </a:r>
          </a:p>
          <a:p>
            <a:pPr algn="just"/>
            <a:r>
              <a:rPr lang="en-US" sz="1400" dirty="0">
                <a:solidFill>
                  <a:srgbClr val="000000"/>
                </a:solidFill>
                <a:latin typeface="+mj-lt"/>
              </a:rPr>
              <a:t>CSS is easy to learn and understand but it provides powerful control over the presentation of an HTML document. Most commonly, CSS is combined with the markup languages HTML or XHTML.</a:t>
            </a:r>
            <a:endParaRPr lang="en-US" sz="1400" b="0" i="0" dirty="0">
              <a:solidFill>
                <a:srgbClr val="000000"/>
              </a:solidFill>
              <a:effectLst/>
              <a:latin typeface="+mj-lt"/>
            </a:endParaRPr>
          </a:p>
        </p:txBody>
      </p:sp>
      <p:sp>
        <p:nvSpPr>
          <p:cNvPr id="6" name="Rectangle 5"/>
          <p:cNvSpPr/>
          <p:nvPr/>
        </p:nvSpPr>
        <p:spPr>
          <a:xfrm>
            <a:off x="908720" y="5638760"/>
            <a:ext cx="5616624" cy="2677656"/>
          </a:xfrm>
          <a:prstGeom prst="rect">
            <a:avLst/>
          </a:prstGeom>
        </p:spPr>
        <p:txBody>
          <a:bodyPr wrap="square">
            <a:spAutoFit/>
          </a:bodyPr>
          <a:lstStyle/>
          <a:p>
            <a:pPr algn="just"/>
            <a:r>
              <a:rPr lang="en-US" sz="1400" dirty="0">
                <a:solidFill>
                  <a:srgbClr val="000000"/>
                </a:solidFill>
                <a:latin typeface="+mj-lt"/>
              </a:rPr>
              <a:t>A CSS comprises of style rules that are interpreted by the browser and then applied to the corresponding elements in your document. A style rule is made of three parts −</a:t>
            </a:r>
          </a:p>
          <a:p>
            <a:pPr algn="just">
              <a:buFont typeface="Arial" panose="020B0604020202020204" pitchFamily="34" charset="0"/>
              <a:buChar char="•"/>
            </a:pPr>
            <a:r>
              <a:rPr lang="en-US" sz="1400" b="1" dirty="0">
                <a:solidFill>
                  <a:srgbClr val="000000"/>
                </a:solidFill>
                <a:latin typeface="+mj-lt"/>
              </a:rPr>
              <a:t>Selector</a:t>
            </a:r>
            <a:r>
              <a:rPr lang="en-US" sz="1400" dirty="0">
                <a:solidFill>
                  <a:srgbClr val="000000"/>
                </a:solidFill>
                <a:latin typeface="+mj-lt"/>
              </a:rPr>
              <a:t> − A selector is an HTML tag at which a style will be applied. This could be any tag like &lt;h1&gt; or &lt;table&gt; etc.</a:t>
            </a:r>
          </a:p>
          <a:p>
            <a:pPr algn="just">
              <a:buFont typeface="Arial" panose="020B0604020202020204" pitchFamily="34" charset="0"/>
              <a:buChar char="•"/>
            </a:pPr>
            <a:r>
              <a:rPr lang="en-US" sz="1400" b="1" dirty="0">
                <a:solidFill>
                  <a:srgbClr val="000000"/>
                </a:solidFill>
                <a:latin typeface="+mj-lt"/>
              </a:rPr>
              <a:t>Property</a:t>
            </a:r>
            <a:r>
              <a:rPr lang="en-US" sz="1400" dirty="0">
                <a:solidFill>
                  <a:srgbClr val="000000"/>
                </a:solidFill>
                <a:latin typeface="+mj-lt"/>
              </a:rPr>
              <a:t> − A property is a type of attribute of HTML tag. Put simply, all the HTML attributes are converted into CSS properties. They could be </a:t>
            </a:r>
            <a:r>
              <a:rPr lang="en-US" sz="1400" i="1" dirty="0">
                <a:solidFill>
                  <a:srgbClr val="000000"/>
                </a:solidFill>
                <a:latin typeface="+mj-lt"/>
              </a:rPr>
              <a:t>color</a:t>
            </a:r>
            <a:r>
              <a:rPr lang="en-US" sz="1400" dirty="0">
                <a:solidFill>
                  <a:srgbClr val="000000"/>
                </a:solidFill>
                <a:latin typeface="+mj-lt"/>
              </a:rPr>
              <a:t>, </a:t>
            </a:r>
            <a:r>
              <a:rPr lang="en-US" sz="1400" i="1" dirty="0">
                <a:solidFill>
                  <a:srgbClr val="000000"/>
                </a:solidFill>
                <a:latin typeface="+mj-lt"/>
              </a:rPr>
              <a:t>border</a:t>
            </a:r>
            <a:r>
              <a:rPr lang="en-US" sz="1400" dirty="0">
                <a:solidFill>
                  <a:srgbClr val="000000"/>
                </a:solidFill>
                <a:latin typeface="+mj-lt"/>
              </a:rPr>
              <a:t> etc.</a:t>
            </a:r>
          </a:p>
          <a:p>
            <a:pPr algn="just">
              <a:buFont typeface="Arial" panose="020B0604020202020204" pitchFamily="34" charset="0"/>
              <a:buChar char="•"/>
            </a:pPr>
            <a:r>
              <a:rPr lang="en-US" sz="1400" b="1" dirty="0">
                <a:solidFill>
                  <a:srgbClr val="000000"/>
                </a:solidFill>
                <a:latin typeface="+mj-lt"/>
              </a:rPr>
              <a:t>Value</a:t>
            </a:r>
            <a:r>
              <a:rPr lang="en-US" sz="1400" dirty="0">
                <a:solidFill>
                  <a:srgbClr val="000000"/>
                </a:solidFill>
                <a:latin typeface="+mj-lt"/>
              </a:rPr>
              <a:t> − Values are assigned to properties. For example, </a:t>
            </a:r>
            <a:r>
              <a:rPr lang="en-US" sz="1400" i="1" dirty="0" err="1">
                <a:solidFill>
                  <a:srgbClr val="000000"/>
                </a:solidFill>
                <a:latin typeface="+mj-lt"/>
              </a:rPr>
              <a:t>color</a:t>
            </a:r>
            <a:r>
              <a:rPr lang="en-US" sz="1400" dirty="0" err="1">
                <a:solidFill>
                  <a:srgbClr val="000000"/>
                </a:solidFill>
                <a:latin typeface="+mj-lt"/>
              </a:rPr>
              <a:t>property</a:t>
            </a:r>
            <a:r>
              <a:rPr lang="en-US" sz="1400" dirty="0">
                <a:solidFill>
                  <a:srgbClr val="000000"/>
                </a:solidFill>
                <a:latin typeface="+mj-lt"/>
              </a:rPr>
              <a:t> can have value either </a:t>
            </a:r>
            <a:r>
              <a:rPr lang="en-US" sz="1400" i="1" dirty="0">
                <a:solidFill>
                  <a:srgbClr val="000000"/>
                </a:solidFill>
                <a:latin typeface="+mj-lt"/>
              </a:rPr>
              <a:t>red</a:t>
            </a:r>
            <a:r>
              <a:rPr lang="en-US" sz="1400" dirty="0">
                <a:solidFill>
                  <a:srgbClr val="000000"/>
                </a:solidFill>
                <a:latin typeface="+mj-lt"/>
              </a:rPr>
              <a:t> or </a:t>
            </a:r>
            <a:r>
              <a:rPr lang="en-US" sz="1400" i="1" dirty="0">
                <a:solidFill>
                  <a:srgbClr val="000000"/>
                </a:solidFill>
                <a:latin typeface="+mj-lt"/>
              </a:rPr>
              <a:t>#F1F1F1</a:t>
            </a:r>
            <a:r>
              <a:rPr lang="en-US" sz="1400" dirty="0">
                <a:solidFill>
                  <a:srgbClr val="000000"/>
                </a:solidFill>
                <a:latin typeface="+mj-lt"/>
              </a:rPr>
              <a:t> etc.</a:t>
            </a:r>
          </a:p>
          <a:p>
            <a:r>
              <a:rPr lang="en-US" sz="1400" dirty="0">
                <a:latin typeface="+mj-lt"/>
              </a:rPr>
              <a:t/>
            </a:r>
            <a:br>
              <a:rPr lang="en-US" sz="1400" dirty="0">
                <a:latin typeface="+mj-lt"/>
              </a:rPr>
            </a:br>
            <a:endParaRPr lang="en-IN" sz="1400" dirty="0">
              <a:latin typeface="+mj-lt"/>
            </a:endParaRPr>
          </a:p>
        </p:txBody>
      </p:sp>
    </p:spTree>
    <p:extLst>
      <p:ext uri="{BB962C8B-B14F-4D97-AF65-F5344CB8AC3E}">
        <p14:creationId xmlns:p14="http://schemas.microsoft.com/office/powerpoint/2010/main" val="4101548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ynta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928141"/>
            <a:ext cx="5472608" cy="177165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55119" y="323528"/>
            <a:ext cx="5554201" cy="338554"/>
          </a:xfrm>
          <a:prstGeom prst="rect">
            <a:avLst/>
          </a:prstGeom>
        </p:spPr>
        <p:txBody>
          <a:bodyPr wrap="square">
            <a:spAutoFit/>
          </a:bodyPr>
          <a:lstStyle/>
          <a:p>
            <a:r>
              <a:rPr lang="en-US" sz="1600" dirty="0">
                <a:solidFill>
                  <a:srgbClr val="000000"/>
                </a:solidFill>
                <a:latin typeface="+mj-lt"/>
              </a:rPr>
              <a:t>You can put CSS Style Rule Syntax as follows −</a:t>
            </a:r>
            <a:endParaRPr lang="en-IN" sz="1600" dirty="0">
              <a:latin typeface="+mj-lt"/>
            </a:endParaRPr>
          </a:p>
        </p:txBody>
      </p:sp>
      <p:sp>
        <p:nvSpPr>
          <p:cNvPr id="6" name="TextBox 5"/>
          <p:cNvSpPr txBox="1"/>
          <p:nvPr/>
        </p:nvSpPr>
        <p:spPr>
          <a:xfrm>
            <a:off x="908720" y="2915816"/>
            <a:ext cx="5726324" cy="3147015"/>
          </a:xfrm>
          <a:prstGeom prst="rect">
            <a:avLst/>
          </a:prstGeom>
          <a:noFill/>
        </p:spPr>
        <p:txBody>
          <a:bodyPr wrap="square" rtlCol="0">
            <a:spAutoFit/>
          </a:bodyPr>
          <a:lstStyle/>
          <a:p>
            <a:pPr lvl="0" eaLnBrk="0" fontAlgn="base" hangingPunct="0">
              <a:spcBef>
                <a:spcPct val="0"/>
              </a:spcBef>
              <a:spcAft>
                <a:spcPct val="0"/>
              </a:spcAft>
            </a:pPr>
            <a:r>
              <a:rPr lang="en-US" altLang="en-US" sz="1600" dirty="0">
                <a:solidFill>
                  <a:srgbClr val="121214"/>
                </a:solidFill>
                <a:latin typeface="+mj-lt"/>
              </a:rPr>
              <a:t>Multiple Style </a:t>
            </a:r>
            <a:r>
              <a:rPr lang="en-US" altLang="en-US" sz="1600" dirty="0" smtClean="0">
                <a:solidFill>
                  <a:srgbClr val="121214"/>
                </a:solidFill>
                <a:latin typeface="+mj-lt"/>
              </a:rPr>
              <a:t>Rules</a:t>
            </a:r>
          </a:p>
          <a:p>
            <a:pPr lvl="0" eaLnBrk="0" fontAlgn="base" hangingPunct="0">
              <a:spcBef>
                <a:spcPct val="0"/>
              </a:spcBef>
              <a:spcAft>
                <a:spcPct val="0"/>
              </a:spcAft>
            </a:pPr>
            <a:endParaRPr lang="en-US" altLang="en-US" sz="1400" dirty="0">
              <a:solidFill>
                <a:srgbClr val="121214"/>
              </a:solidFill>
              <a:latin typeface="+mj-lt"/>
            </a:endParaRPr>
          </a:p>
          <a:p>
            <a:pPr lvl="0" eaLnBrk="0" fontAlgn="base" hangingPunct="0">
              <a:spcBef>
                <a:spcPct val="0"/>
              </a:spcBef>
              <a:spcAft>
                <a:spcPct val="0"/>
              </a:spcAft>
            </a:pPr>
            <a:r>
              <a:rPr lang="en-US" altLang="en-US" sz="1400" dirty="0">
                <a:solidFill>
                  <a:srgbClr val="000000"/>
                </a:solidFill>
                <a:latin typeface="+mj-lt"/>
              </a:rPr>
              <a:t>You may need to define multiple style rules for a single element. You can define these rules to combine multiple properties and corresponding values into a single block as defined in the following example </a:t>
            </a:r>
            <a:r>
              <a:rPr lang="en-US" altLang="en-US" sz="1400" dirty="0" smtClean="0">
                <a:solidFill>
                  <a:srgbClr val="000000"/>
                </a:solidFill>
                <a:latin typeface="+mj-lt"/>
              </a:rPr>
              <a:t>−</a:t>
            </a:r>
          </a:p>
          <a:p>
            <a:pPr lvl="0" eaLnBrk="0" fontAlgn="base" hangingPunct="0">
              <a:spcBef>
                <a:spcPct val="0"/>
              </a:spcBef>
              <a:spcAft>
                <a:spcPct val="0"/>
              </a:spcAft>
            </a:pPr>
            <a:endParaRPr lang="en-US" altLang="en-US" sz="1050" dirty="0">
              <a:solidFill>
                <a:srgbClr val="313131"/>
              </a:solidFill>
              <a:latin typeface="+mj-lt"/>
            </a:endParaRPr>
          </a:p>
          <a:p>
            <a:pPr lvl="0" eaLnBrk="0" fontAlgn="base" hangingPunct="0">
              <a:spcBef>
                <a:spcPct val="0"/>
              </a:spcBef>
              <a:spcAft>
                <a:spcPct val="0"/>
              </a:spcAft>
            </a:pPr>
            <a:r>
              <a:rPr lang="en-US" altLang="en-US" sz="1400" dirty="0">
                <a:solidFill>
                  <a:srgbClr val="313131"/>
                </a:solidFill>
                <a:latin typeface="+mj-lt"/>
              </a:rPr>
              <a:t>h1 </a:t>
            </a:r>
            <a:r>
              <a:rPr lang="en-US" altLang="en-US" sz="1400" dirty="0">
                <a:solidFill>
                  <a:srgbClr val="666600"/>
                </a:solidFill>
                <a:latin typeface="+mj-lt"/>
              </a:rPr>
              <a:t>{</a:t>
            </a:r>
            <a:r>
              <a:rPr lang="en-US" altLang="en-US" sz="1400" dirty="0">
                <a:solidFill>
                  <a:srgbClr val="313131"/>
                </a:solidFill>
                <a:latin typeface="+mj-lt"/>
              </a:rPr>
              <a:t> </a:t>
            </a:r>
            <a:endParaRPr lang="en-US" altLang="en-US" sz="1400" dirty="0" smtClean="0">
              <a:solidFill>
                <a:srgbClr val="313131"/>
              </a:solidFill>
              <a:latin typeface="+mj-lt"/>
            </a:endParaRPr>
          </a:p>
          <a:p>
            <a:pPr lvl="0" eaLnBrk="0" fontAlgn="base" hangingPunct="0">
              <a:spcBef>
                <a:spcPct val="0"/>
              </a:spcBef>
              <a:spcAft>
                <a:spcPct val="0"/>
              </a:spcAft>
            </a:pPr>
            <a:r>
              <a:rPr lang="en-US" altLang="en-US" sz="1400" dirty="0" smtClean="0">
                <a:solidFill>
                  <a:srgbClr val="313131"/>
                </a:solidFill>
                <a:latin typeface="+mj-lt"/>
              </a:rPr>
              <a:t>       color</a:t>
            </a:r>
            <a:r>
              <a:rPr lang="en-US" altLang="en-US" sz="1400" dirty="0" smtClean="0">
                <a:solidFill>
                  <a:srgbClr val="666600"/>
                </a:solidFill>
                <a:latin typeface="+mj-lt"/>
              </a:rPr>
              <a:t>:</a:t>
            </a:r>
            <a:r>
              <a:rPr lang="en-US" altLang="en-US" sz="1400" dirty="0" smtClean="0">
                <a:solidFill>
                  <a:srgbClr val="313131"/>
                </a:solidFill>
                <a:latin typeface="+mj-lt"/>
              </a:rPr>
              <a:t> </a:t>
            </a:r>
            <a:r>
              <a:rPr lang="en-US" altLang="en-US" sz="1400" dirty="0" smtClean="0">
                <a:solidFill>
                  <a:srgbClr val="880000"/>
                </a:solidFill>
                <a:latin typeface="+mj-lt"/>
              </a:rPr>
              <a:t>#36C;</a:t>
            </a:r>
            <a:r>
              <a:rPr lang="en-US" altLang="en-US" sz="1400" dirty="0" smtClean="0">
                <a:solidFill>
                  <a:srgbClr val="313131"/>
                </a:solidFill>
                <a:latin typeface="+mj-lt"/>
              </a:rPr>
              <a:t> </a:t>
            </a:r>
          </a:p>
          <a:p>
            <a:pPr lvl="0" eaLnBrk="0" fontAlgn="base" hangingPunct="0">
              <a:spcBef>
                <a:spcPct val="0"/>
              </a:spcBef>
              <a:spcAft>
                <a:spcPct val="0"/>
              </a:spcAft>
            </a:pPr>
            <a:r>
              <a:rPr lang="en-US" altLang="en-US" sz="1400" dirty="0" smtClean="0">
                <a:solidFill>
                  <a:srgbClr val="313131"/>
                </a:solidFill>
                <a:latin typeface="+mj-lt"/>
              </a:rPr>
              <a:t>       font</a:t>
            </a:r>
            <a:r>
              <a:rPr lang="en-US" altLang="en-US" sz="1400" dirty="0" smtClean="0">
                <a:solidFill>
                  <a:srgbClr val="666600"/>
                </a:solidFill>
                <a:latin typeface="+mj-lt"/>
              </a:rPr>
              <a:t>-</a:t>
            </a:r>
            <a:r>
              <a:rPr lang="en-US" altLang="en-US" sz="1400" dirty="0" smtClean="0">
                <a:solidFill>
                  <a:srgbClr val="313131"/>
                </a:solidFill>
                <a:latin typeface="+mj-lt"/>
              </a:rPr>
              <a:t>weight</a:t>
            </a:r>
            <a:r>
              <a:rPr lang="en-US" altLang="en-US" sz="1400" dirty="0" smtClean="0">
                <a:solidFill>
                  <a:srgbClr val="666600"/>
                </a:solidFill>
                <a:latin typeface="+mj-lt"/>
              </a:rPr>
              <a:t>:</a:t>
            </a:r>
            <a:r>
              <a:rPr lang="en-US" altLang="en-US" sz="1400" dirty="0" smtClean="0">
                <a:solidFill>
                  <a:srgbClr val="313131"/>
                </a:solidFill>
                <a:latin typeface="+mj-lt"/>
              </a:rPr>
              <a:t> normal</a:t>
            </a:r>
            <a:r>
              <a:rPr lang="en-US" altLang="en-US" sz="1400" dirty="0" smtClean="0">
                <a:solidFill>
                  <a:srgbClr val="666600"/>
                </a:solidFill>
                <a:latin typeface="+mj-lt"/>
              </a:rPr>
              <a:t>;</a:t>
            </a:r>
            <a:r>
              <a:rPr lang="en-US" altLang="en-US" sz="1400" dirty="0" smtClean="0">
                <a:solidFill>
                  <a:srgbClr val="313131"/>
                </a:solidFill>
                <a:latin typeface="+mj-lt"/>
              </a:rPr>
              <a:t> </a:t>
            </a:r>
          </a:p>
          <a:p>
            <a:pPr lvl="0" eaLnBrk="0" fontAlgn="base" hangingPunct="0">
              <a:spcBef>
                <a:spcPct val="0"/>
              </a:spcBef>
              <a:spcAft>
                <a:spcPct val="0"/>
              </a:spcAft>
            </a:pPr>
            <a:r>
              <a:rPr lang="en-US" altLang="en-US" sz="1400" dirty="0" smtClean="0">
                <a:solidFill>
                  <a:srgbClr val="313131"/>
                </a:solidFill>
                <a:latin typeface="+mj-lt"/>
              </a:rPr>
              <a:t>       letter</a:t>
            </a:r>
            <a:r>
              <a:rPr lang="en-US" altLang="en-US" sz="1400" dirty="0" smtClean="0">
                <a:solidFill>
                  <a:srgbClr val="666600"/>
                </a:solidFill>
                <a:latin typeface="+mj-lt"/>
              </a:rPr>
              <a:t>-</a:t>
            </a:r>
            <a:r>
              <a:rPr lang="en-US" altLang="en-US" sz="1400" dirty="0" smtClean="0">
                <a:solidFill>
                  <a:srgbClr val="313131"/>
                </a:solidFill>
                <a:latin typeface="+mj-lt"/>
              </a:rPr>
              <a:t>spacing</a:t>
            </a:r>
            <a:r>
              <a:rPr lang="en-US" altLang="en-US" sz="1400" dirty="0" smtClean="0">
                <a:solidFill>
                  <a:srgbClr val="666600"/>
                </a:solidFill>
                <a:latin typeface="+mj-lt"/>
              </a:rPr>
              <a:t>:</a:t>
            </a:r>
            <a:r>
              <a:rPr lang="en-US" altLang="en-US" sz="1400" dirty="0" smtClean="0">
                <a:solidFill>
                  <a:srgbClr val="313131"/>
                </a:solidFill>
                <a:latin typeface="+mj-lt"/>
              </a:rPr>
              <a:t> </a:t>
            </a:r>
            <a:r>
              <a:rPr lang="en-US" altLang="en-US" sz="1400" dirty="0" smtClean="0">
                <a:solidFill>
                  <a:srgbClr val="666600"/>
                </a:solidFill>
                <a:latin typeface="+mj-lt"/>
              </a:rPr>
              <a:t>.</a:t>
            </a:r>
            <a:r>
              <a:rPr lang="en-US" altLang="en-US" sz="1400" dirty="0" smtClean="0">
                <a:solidFill>
                  <a:srgbClr val="006666"/>
                </a:solidFill>
                <a:latin typeface="+mj-lt"/>
              </a:rPr>
              <a:t>4em</a:t>
            </a:r>
            <a:r>
              <a:rPr lang="en-US" altLang="en-US" sz="1400" dirty="0" smtClean="0">
                <a:solidFill>
                  <a:srgbClr val="666600"/>
                </a:solidFill>
                <a:latin typeface="+mj-lt"/>
              </a:rPr>
              <a:t>;</a:t>
            </a:r>
            <a:r>
              <a:rPr lang="en-US" altLang="en-US" sz="1400" dirty="0" smtClean="0">
                <a:solidFill>
                  <a:srgbClr val="313131"/>
                </a:solidFill>
                <a:latin typeface="+mj-lt"/>
              </a:rPr>
              <a:t> </a:t>
            </a:r>
          </a:p>
          <a:p>
            <a:pPr lvl="0" eaLnBrk="0" fontAlgn="base" hangingPunct="0">
              <a:spcBef>
                <a:spcPct val="0"/>
              </a:spcBef>
              <a:spcAft>
                <a:spcPct val="0"/>
              </a:spcAft>
            </a:pPr>
            <a:r>
              <a:rPr lang="en-US" altLang="en-US" sz="1400" dirty="0" smtClean="0">
                <a:solidFill>
                  <a:srgbClr val="313131"/>
                </a:solidFill>
                <a:latin typeface="+mj-lt"/>
              </a:rPr>
              <a:t>       margin</a:t>
            </a:r>
            <a:r>
              <a:rPr lang="en-US" altLang="en-US" sz="1400" dirty="0" smtClean="0">
                <a:solidFill>
                  <a:srgbClr val="666600"/>
                </a:solidFill>
                <a:latin typeface="+mj-lt"/>
              </a:rPr>
              <a:t>-</a:t>
            </a:r>
            <a:r>
              <a:rPr lang="en-US" altLang="en-US" sz="1400" dirty="0" smtClean="0">
                <a:solidFill>
                  <a:srgbClr val="313131"/>
                </a:solidFill>
                <a:latin typeface="+mj-lt"/>
              </a:rPr>
              <a:t>bottom</a:t>
            </a:r>
            <a:r>
              <a:rPr lang="en-US" altLang="en-US" sz="1400" dirty="0" smtClean="0">
                <a:solidFill>
                  <a:srgbClr val="666600"/>
                </a:solidFill>
                <a:latin typeface="+mj-lt"/>
              </a:rPr>
              <a:t>:</a:t>
            </a:r>
            <a:r>
              <a:rPr lang="en-US" altLang="en-US" sz="1400" dirty="0" smtClean="0">
                <a:solidFill>
                  <a:srgbClr val="313131"/>
                </a:solidFill>
                <a:latin typeface="+mj-lt"/>
              </a:rPr>
              <a:t> </a:t>
            </a:r>
            <a:r>
              <a:rPr lang="en-US" altLang="en-US" sz="1400" dirty="0" smtClean="0">
                <a:solidFill>
                  <a:srgbClr val="006666"/>
                </a:solidFill>
                <a:latin typeface="+mj-lt"/>
              </a:rPr>
              <a:t>1em</a:t>
            </a:r>
            <a:r>
              <a:rPr lang="en-US" altLang="en-US" sz="1400" dirty="0" smtClean="0">
                <a:solidFill>
                  <a:srgbClr val="666600"/>
                </a:solidFill>
                <a:latin typeface="+mj-lt"/>
              </a:rPr>
              <a:t>;</a:t>
            </a:r>
            <a:r>
              <a:rPr lang="en-US" altLang="en-US" sz="1400" dirty="0" smtClean="0">
                <a:solidFill>
                  <a:srgbClr val="313131"/>
                </a:solidFill>
                <a:latin typeface="+mj-lt"/>
              </a:rPr>
              <a:t> </a:t>
            </a:r>
          </a:p>
          <a:p>
            <a:pPr lvl="0" eaLnBrk="0" fontAlgn="base" hangingPunct="0">
              <a:spcBef>
                <a:spcPct val="0"/>
              </a:spcBef>
              <a:spcAft>
                <a:spcPct val="0"/>
              </a:spcAft>
            </a:pPr>
            <a:r>
              <a:rPr lang="en-US" altLang="en-US" sz="1400" dirty="0" smtClean="0">
                <a:solidFill>
                  <a:srgbClr val="313131"/>
                </a:solidFill>
                <a:latin typeface="+mj-lt"/>
              </a:rPr>
              <a:t>       text</a:t>
            </a:r>
            <a:r>
              <a:rPr lang="en-US" altLang="en-US" sz="1400" dirty="0" smtClean="0">
                <a:solidFill>
                  <a:srgbClr val="666600"/>
                </a:solidFill>
                <a:latin typeface="+mj-lt"/>
              </a:rPr>
              <a:t>-</a:t>
            </a:r>
            <a:r>
              <a:rPr lang="en-US" altLang="en-US" sz="1400" dirty="0" smtClean="0">
                <a:solidFill>
                  <a:srgbClr val="313131"/>
                </a:solidFill>
                <a:latin typeface="+mj-lt"/>
              </a:rPr>
              <a:t>transform</a:t>
            </a:r>
            <a:r>
              <a:rPr lang="en-US" altLang="en-US" sz="1400" dirty="0" smtClean="0">
                <a:solidFill>
                  <a:srgbClr val="666600"/>
                </a:solidFill>
                <a:latin typeface="+mj-lt"/>
              </a:rPr>
              <a:t>:</a:t>
            </a:r>
            <a:r>
              <a:rPr lang="en-US" altLang="en-US" sz="1400" dirty="0" smtClean="0">
                <a:solidFill>
                  <a:srgbClr val="313131"/>
                </a:solidFill>
                <a:latin typeface="+mj-lt"/>
              </a:rPr>
              <a:t> lowercase</a:t>
            </a:r>
            <a:r>
              <a:rPr lang="en-US" altLang="en-US" sz="1400" dirty="0" smtClean="0">
                <a:solidFill>
                  <a:srgbClr val="666600"/>
                </a:solidFill>
                <a:latin typeface="+mj-lt"/>
              </a:rPr>
              <a:t>;</a:t>
            </a:r>
          </a:p>
          <a:p>
            <a:pPr lvl="0" eaLnBrk="0" fontAlgn="base" hangingPunct="0">
              <a:spcBef>
                <a:spcPct val="0"/>
              </a:spcBef>
              <a:spcAft>
                <a:spcPct val="0"/>
              </a:spcAft>
            </a:pPr>
            <a:r>
              <a:rPr lang="en-US" altLang="en-US" sz="1400" dirty="0" smtClean="0">
                <a:solidFill>
                  <a:srgbClr val="313131"/>
                </a:solidFill>
                <a:latin typeface="+mj-lt"/>
              </a:rPr>
              <a:t>      </a:t>
            </a:r>
            <a:r>
              <a:rPr lang="en-US" altLang="en-US" sz="1400" dirty="0" smtClean="0">
                <a:solidFill>
                  <a:srgbClr val="666600"/>
                </a:solidFill>
                <a:latin typeface="+mj-lt"/>
              </a:rPr>
              <a:t>}</a:t>
            </a:r>
            <a:r>
              <a:rPr lang="en-US" altLang="en-US" sz="900" dirty="0" smtClean="0">
                <a:latin typeface="+mj-lt"/>
              </a:rPr>
              <a:t> </a:t>
            </a:r>
            <a:endParaRPr lang="en-US" altLang="en-US" sz="3200" dirty="0">
              <a:latin typeface="+mj-lt"/>
            </a:endParaRPr>
          </a:p>
          <a:p>
            <a:endParaRPr lang="en-IN" dirty="0">
              <a:latin typeface="+mj-lt"/>
            </a:endParaRPr>
          </a:p>
        </p:txBody>
      </p:sp>
    </p:spTree>
    <p:extLst>
      <p:ext uri="{BB962C8B-B14F-4D97-AF65-F5344CB8AC3E}">
        <p14:creationId xmlns:p14="http://schemas.microsoft.com/office/powerpoint/2010/main" val="1830686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80728" y="1308078"/>
            <a:ext cx="5559920" cy="7417415"/>
          </a:xfrm>
          <a:prstGeom prst="rect">
            <a:avLst/>
          </a:prstGeom>
        </p:spPr>
        <p:txBody>
          <a:bodyPr wrap="square">
            <a:spAutoFit/>
          </a:bodyPr>
          <a:lstStyle/>
          <a:p>
            <a:pPr algn="just"/>
            <a:r>
              <a:rPr lang="en-US" sz="1400" dirty="0">
                <a:solidFill>
                  <a:srgbClr val="000000"/>
                </a:solidFill>
                <a:latin typeface="+mj-lt"/>
              </a:rPr>
              <a:t>MySQL is a Relational </a:t>
            </a:r>
            <a:r>
              <a:rPr lang="en-US" sz="1400" dirty="0" err="1">
                <a:solidFill>
                  <a:srgbClr val="000000"/>
                </a:solidFill>
                <a:latin typeface="+mj-lt"/>
              </a:rPr>
              <a:t>DataBase</a:t>
            </a:r>
            <a:r>
              <a:rPr lang="en-US" sz="1400" dirty="0">
                <a:solidFill>
                  <a:srgbClr val="000000"/>
                </a:solidFill>
                <a:latin typeface="+mj-lt"/>
              </a:rPr>
              <a:t> Management System (RDBMS).</a:t>
            </a:r>
          </a:p>
          <a:p>
            <a:pPr algn="just"/>
            <a:r>
              <a:rPr lang="en-US" sz="1400" dirty="0">
                <a:solidFill>
                  <a:srgbClr val="000000"/>
                </a:solidFill>
                <a:latin typeface="+mj-lt"/>
              </a:rPr>
              <a:t>RDBMS means R--DB--MS.</a:t>
            </a:r>
          </a:p>
          <a:p>
            <a:pPr algn="just"/>
            <a:r>
              <a:rPr lang="en-US" sz="1400" dirty="0">
                <a:solidFill>
                  <a:srgbClr val="000000"/>
                </a:solidFill>
                <a:latin typeface="+mj-lt"/>
              </a:rPr>
              <a:t>- DB stands for Database, a repository for the information store.</a:t>
            </a:r>
          </a:p>
          <a:p>
            <a:pPr>
              <a:buFont typeface="Arial" panose="020B0604020202020204" pitchFamily="34" charset="0"/>
              <a:buChar char="•"/>
            </a:pPr>
            <a:endParaRPr lang="en-US" sz="1400" dirty="0" smtClean="0">
              <a:solidFill>
                <a:srgbClr val="000000"/>
              </a:solidFill>
              <a:latin typeface="+mj-lt"/>
            </a:endParaRPr>
          </a:p>
          <a:p>
            <a:pPr>
              <a:buFont typeface="Arial" panose="020B0604020202020204" pitchFamily="34" charset="0"/>
              <a:buChar char="•"/>
            </a:pPr>
            <a:r>
              <a:rPr lang="en-US" sz="1400" dirty="0" smtClean="0">
                <a:solidFill>
                  <a:srgbClr val="000000"/>
                </a:solidFill>
                <a:latin typeface="+mj-lt"/>
              </a:rPr>
              <a:t>The </a:t>
            </a:r>
            <a:r>
              <a:rPr lang="en-US" sz="1400" dirty="0">
                <a:solidFill>
                  <a:srgbClr val="000000"/>
                </a:solidFill>
                <a:latin typeface="+mj-lt"/>
              </a:rPr>
              <a:t>data in a database is organized into tables, and each table is organized into rows and columns</a:t>
            </a:r>
            <a:r>
              <a:rPr lang="en-US" sz="1400" dirty="0" smtClean="0">
                <a:solidFill>
                  <a:srgbClr val="000000"/>
                </a:solidFill>
                <a:latin typeface="+mj-lt"/>
              </a:rPr>
              <a:t>.</a:t>
            </a:r>
          </a:p>
          <a:p>
            <a:endParaRPr lang="en-US" sz="1400" dirty="0">
              <a:solidFill>
                <a:srgbClr val="000000"/>
              </a:solidFill>
              <a:latin typeface="+mj-lt"/>
            </a:endParaRPr>
          </a:p>
          <a:p>
            <a:pPr>
              <a:buFont typeface="Arial" panose="020B0604020202020204" pitchFamily="34" charset="0"/>
              <a:buChar char="•"/>
            </a:pPr>
            <a:r>
              <a:rPr lang="en-US" sz="1400" dirty="0">
                <a:solidFill>
                  <a:srgbClr val="000000"/>
                </a:solidFill>
                <a:latin typeface="+mj-lt"/>
              </a:rPr>
              <a:t>Each row in a table is called a record. A record may contains several pieces (called fields) of information, and each column in a table is known as a field</a:t>
            </a:r>
            <a:r>
              <a:rPr lang="en-US" sz="1400" dirty="0" smtClean="0">
                <a:solidFill>
                  <a:srgbClr val="000000"/>
                </a:solidFill>
                <a:latin typeface="+mj-lt"/>
              </a:rPr>
              <a:t>.</a:t>
            </a:r>
          </a:p>
          <a:p>
            <a:pPr>
              <a:buFont typeface="Arial" panose="020B0604020202020204" pitchFamily="34" charset="0"/>
              <a:buChar char="•"/>
            </a:pPr>
            <a:endParaRPr lang="en-US" sz="1400" dirty="0">
              <a:solidFill>
                <a:srgbClr val="000000"/>
              </a:solidFill>
              <a:latin typeface="+mj-lt"/>
            </a:endParaRPr>
          </a:p>
          <a:p>
            <a:pPr algn="just"/>
            <a:r>
              <a:rPr lang="en-US" sz="1400" dirty="0">
                <a:solidFill>
                  <a:srgbClr val="000000"/>
                </a:solidFill>
                <a:latin typeface="+mj-lt"/>
              </a:rPr>
              <a:t>-MS stands for Management System, the software that allows you to insert, retrieve, modify, or delete records</a:t>
            </a:r>
            <a:r>
              <a:rPr lang="en-US" sz="1400" dirty="0" smtClean="0">
                <a:solidFill>
                  <a:srgbClr val="000000"/>
                </a:solidFill>
                <a:latin typeface="+mj-lt"/>
              </a:rPr>
              <a:t>.</a:t>
            </a:r>
          </a:p>
          <a:p>
            <a:pPr algn="just"/>
            <a:endParaRPr lang="en-US" sz="1400" dirty="0">
              <a:solidFill>
                <a:srgbClr val="000000"/>
              </a:solidFill>
              <a:latin typeface="+mj-lt"/>
            </a:endParaRPr>
          </a:p>
          <a:p>
            <a:pPr algn="just"/>
            <a:r>
              <a:rPr lang="en-US" sz="1400" dirty="0">
                <a:solidFill>
                  <a:srgbClr val="000000"/>
                </a:solidFill>
                <a:latin typeface="+mj-lt"/>
              </a:rPr>
              <a:t>-R stands for Relational, indicates a particular kind of DBMS that is good at relating information stored in one table to information stored in another table by looking for elements common to each of them. Relational DBMS has the advantage of efficient storage, and retrieval mechanisms for data, and uses normalization process during design of RDBMS. Database normalization process is beyond the scope of this article, and several references are available</a:t>
            </a:r>
            <a:r>
              <a:rPr lang="en-US" sz="1400" dirty="0" smtClean="0">
                <a:solidFill>
                  <a:srgbClr val="000000"/>
                </a:solidFill>
                <a:latin typeface="+mj-lt"/>
              </a:rPr>
              <a:t>.</a:t>
            </a:r>
          </a:p>
          <a:p>
            <a:pPr algn="just"/>
            <a:endParaRPr lang="en-US" sz="1400" dirty="0">
              <a:solidFill>
                <a:srgbClr val="000000"/>
              </a:solidFill>
              <a:latin typeface="+mj-lt"/>
            </a:endParaRPr>
          </a:p>
          <a:p>
            <a:pPr algn="just"/>
            <a:r>
              <a:rPr lang="en-US" sz="1400" dirty="0">
                <a:solidFill>
                  <a:srgbClr val="000000"/>
                </a:solidFill>
                <a:latin typeface="+mj-lt"/>
              </a:rPr>
              <a:t>MySQL operates using client/server architecture in which the server runs on the machine containing the databases and clients connect to the server over a network. The server operating systems is usually a Linux (like </a:t>
            </a:r>
            <a:r>
              <a:rPr lang="en-US" sz="1400" dirty="0" err="1">
                <a:solidFill>
                  <a:srgbClr val="000000"/>
                </a:solidFill>
                <a:latin typeface="+mj-lt"/>
              </a:rPr>
              <a:t>Redhat</a:t>
            </a:r>
            <a:r>
              <a:rPr lang="en-US" sz="1400" dirty="0">
                <a:solidFill>
                  <a:srgbClr val="000000"/>
                </a:solidFill>
                <a:latin typeface="+mj-lt"/>
              </a:rPr>
              <a:t> 9.0 etc.) or Windows 2000 operating system. Typically </a:t>
            </a:r>
            <a:r>
              <a:rPr lang="en-US" sz="1400" dirty="0" err="1">
                <a:solidFill>
                  <a:srgbClr val="000000"/>
                </a:solidFill>
                <a:latin typeface="+mj-lt"/>
              </a:rPr>
              <a:t>mySQL</a:t>
            </a:r>
            <a:r>
              <a:rPr lang="en-US" sz="1400" dirty="0">
                <a:solidFill>
                  <a:srgbClr val="000000"/>
                </a:solidFill>
                <a:latin typeface="+mj-lt"/>
              </a:rPr>
              <a:t> is supported on Windows XP, Windows Server 2003, Red Hat Fedora Linux, and </a:t>
            </a:r>
            <a:r>
              <a:rPr lang="en-US" sz="1400" dirty="0" err="1">
                <a:solidFill>
                  <a:srgbClr val="000000"/>
                </a:solidFill>
                <a:latin typeface="+mj-lt"/>
              </a:rPr>
              <a:t>Debian</a:t>
            </a:r>
            <a:r>
              <a:rPr lang="en-US" sz="1400" dirty="0">
                <a:solidFill>
                  <a:srgbClr val="000000"/>
                </a:solidFill>
                <a:latin typeface="+mj-lt"/>
              </a:rPr>
              <a:t> Linux, and others. As with any other client/server application, MySQL is a multi-user database system, meaning several users can access the database simultaneously. Here</a:t>
            </a:r>
            <a:r>
              <a:rPr lang="en-US" sz="1400" dirty="0" smtClean="0">
                <a:solidFill>
                  <a:srgbClr val="000000"/>
                </a:solidFill>
                <a:latin typeface="+mj-lt"/>
              </a:rPr>
              <a:t>:</a:t>
            </a:r>
          </a:p>
          <a:p>
            <a:pPr algn="just"/>
            <a:endParaRPr lang="en-US" sz="1400" dirty="0">
              <a:solidFill>
                <a:srgbClr val="000000"/>
              </a:solidFill>
              <a:latin typeface="+mj-lt"/>
            </a:endParaRPr>
          </a:p>
          <a:p>
            <a:pPr algn="just"/>
            <a:r>
              <a:rPr lang="en-US" sz="1400" dirty="0">
                <a:solidFill>
                  <a:srgbClr val="000000"/>
                </a:solidFill>
                <a:latin typeface="+mj-lt"/>
              </a:rPr>
              <a:t>-The server (MySQL server) listens for client requests coming in over the network and accesses database contents according to those requests and provides that to the clients</a:t>
            </a:r>
            <a:r>
              <a:rPr lang="en-US" sz="1400" dirty="0" smtClean="0">
                <a:solidFill>
                  <a:srgbClr val="000000"/>
                </a:solidFill>
                <a:latin typeface="+mj-lt"/>
              </a:rPr>
              <a:t>.</a:t>
            </a:r>
            <a:endParaRPr lang="en-US" sz="1400" b="0" i="0" dirty="0">
              <a:solidFill>
                <a:srgbClr val="000000"/>
              </a:solidFill>
              <a:effectLst/>
              <a:latin typeface="+mj-lt"/>
            </a:endParaRPr>
          </a:p>
        </p:txBody>
      </p:sp>
      <p:sp>
        <p:nvSpPr>
          <p:cNvPr id="4" name="TextBox 3"/>
          <p:cNvSpPr txBox="1"/>
          <p:nvPr/>
        </p:nvSpPr>
        <p:spPr>
          <a:xfrm>
            <a:off x="637583" y="755576"/>
            <a:ext cx="1351257" cy="369332"/>
          </a:xfrm>
          <a:prstGeom prst="rect">
            <a:avLst/>
          </a:prstGeom>
          <a:noFill/>
        </p:spPr>
        <p:txBody>
          <a:bodyPr wrap="square" rtlCol="0">
            <a:spAutoFit/>
          </a:bodyPr>
          <a:lstStyle/>
          <a:p>
            <a:r>
              <a:rPr lang="en-IN" b="1" dirty="0" smtClean="0">
                <a:latin typeface="+mj-lt"/>
              </a:rPr>
              <a:t>MySQL </a:t>
            </a:r>
            <a:endParaRPr lang="en-IN" b="1" dirty="0">
              <a:latin typeface="+mj-lt"/>
            </a:endParaRPr>
          </a:p>
        </p:txBody>
      </p:sp>
    </p:spTree>
    <p:extLst>
      <p:ext uri="{BB962C8B-B14F-4D97-AF65-F5344CB8AC3E}">
        <p14:creationId xmlns:p14="http://schemas.microsoft.com/office/powerpoint/2010/main" val="1087572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50448" y="755576"/>
            <a:ext cx="1983172" cy="369332"/>
          </a:xfrm>
          <a:prstGeom prst="rect">
            <a:avLst/>
          </a:prstGeom>
        </p:spPr>
        <p:txBody>
          <a:bodyPr wrap="none">
            <a:spAutoFit/>
          </a:bodyPr>
          <a:lstStyle/>
          <a:p>
            <a:r>
              <a:rPr lang="en-IN" b="1" dirty="0">
                <a:latin typeface="+mj-lt"/>
              </a:rPr>
              <a:t>Features of MySQL</a:t>
            </a:r>
            <a:endParaRPr lang="en-IN" b="1" dirty="0">
              <a:effectLst/>
              <a:latin typeface="+mj-lt"/>
            </a:endParaRPr>
          </a:p>
        </p:txBody>
      </p:sp>
      <p:sp>
        <p:nvSpPr>
          <p:cNvPr id="4" name="Rectangle 3"/>
          <p:cNvSpPr/>
          <p:nvPr/>
        </p:nvSpPr>
        <p:spPr>
          <a:xfrm>
            <a:off x="1124744" y="1281423"/>
            <a:ext cx="1305165" cy="307777"/>
          </a:xfrm>
          <a:prstGeom prst="rect">
            <a:avLst/>
          </a:prstGeom>
        </p:spPr>
        <p:txBody>
          <a:bodyPr wrap="square">
            <a:spAutoFit/>
          </a:bodyPr>
          <a:lstStyle/>
          <a:p>
            <a:r>
              <a:rPr lang="en-IN" sz="1400" b="1" smtClean="0">
                <a:solidFill>
                  <a:srgbClr val="000000"/>
                </a:solidFill>
                <a:latin typeface="+mj-lt"/>
              </a:rPr>
              <a:t>1. Speed</a:t>
            </a:r>
            <a:endParaRPr lang="en-IN" sz="1400" dirty="0">
              <a:latin typeface="+mj-lt"/>
            </a:endParaRPr>
          </a:p>
        </p:txBody>
      </p:sp>
      <p:sp>
        <p:nvSpPr>
          <p:cNvPr id="5" name="Rectangle 4"/>
          <p:cNvSpPr/>
          <p:nvPr/>
        </p:nvSpPr>
        <p:spPr>
          <a:xfrm>
            <a:off x="1124744" y="1558422"/>
            <a:ext cx="2592288" cy="307777"/>
          </a:xfrm>
          <a:prstGeom prst="rect">
            <a:avLst/>
          </a:prstGeom>
        </p:spPr>
        <p:txBody>
          <a:bodyPr wrap="square">
            <a:spAutoFit/>
          </a:bodyPr>
          <a:lstStyle/>
          <a:p>
            <a:r>
              <a:rPr lang="en-IN" sz="1400" b="1" dirty="0">
                <a:solidFill>
                  <a:srgbClr val="000000"/>
                </a:solidFill>
                <a:latin typeface="+mj-lt"/>
              </a:rPr>
              <a:t>2. Ease of use</a:t>
            </a:r>
            <a:endParaRPr lang="en-IN" sz="1400" dirty="0">
              <a:latin typeface="+mj-lt"/>
            </a:endParaRPr>
          </a:p>
        </p:txBody>
      </p:sp>
      <p:sp>
        <p:nvSpPr>
          <p:cNvPr id="6" name="Rectangle 5"/>
          <p:cNvSpPr/>
          <p:nvPr/>
        </p:nvSpPr>
        <p:spPr>
          <a:xfrm>
            <a:off x="1124744" y="1857487"/>
            <a:ext cx="3429000" cy="307777"/>
          </a:xfrm>
          <a:prstGeom prst="rect">
            <a:avLst/>
          </a:prstGeom>
        </p:spPr>
        <p:txBody>
          <a:bodyPr>
            <a:spAutoFit/>
          </a:bodyPr>
          <a:lstStyle/>
          <a:p>
            <a:r>
              <a:rPr lang="en-IN" sz="1400" b="1" dirty="0" smtClean="0">
                <a:solidFill>
                  <a:srgbClr val="000000"/>
                </a:solidFill>
                <a:latin typeface="+mj-lt"/>
              </a:rPr>
              <a:t>3.Query </a:t>
            </a:r>
            <a:r>
              <a:rPr lang="en-IN" sz="1400" b="1" dirty="0">
                <a:solidFill>
                  <a:srgbClr val="000000"/>
                </a:solidFill>
                <a:latin typeface="+mj-lt"/>
              </a:rPr>
              <a:t>Language Support</a:t>
            </a:r>
            <a:endParaRPr lang="en-IN" sz="1400" dirty="0">
              <a:latin typeface="+mj-lt"/>
            </a:endParaRPr>
          </a:p>
        </p:txBody>
      </p:sp>
      <p:sp>
        <p:nvSpPr>
          <p:cNvPr id="7" name="Rectangle 6"/>
          <p:cNvSpPr/>
          <p:nvPr/>
        </p:nvSpPr>
        <p:spPr>
          <a:xfrm>
            <a:off x="1124744" y="2134486"/>
            <a:ext cx="1066446" cy="307777"/>
          </a:xfrm>
          <a:prstGeom prst="rect">
            <a:avLst/>
          </a:prstGeom>
        </p:spPr>
        <p:txBody>
          <a:bodyPr wrap="none">
            <a:spAutoFit/>
          </a:bodyPr>
          <a:lstStyle/>
          <a:p>
            <a:r>
              <a:rPr lang="en-IN" sz="1400" b="1" smtClean="0">
                <a:solidFill>
                  <a:srgbClr val="000000"/>
                </a:solidFill>
                <a:latin typeface="+mj-lt"/>
              </a:rPr>
              <a:t>4.Capability</a:t>
            </a:r>
            <a:endParaRPr lang="en-IN" sz="1400" dirty="0">
              <a:latin typeface="+mj-lt"/>
            </a:endParaRPr>
          </a:p>
        </p:txBody>
      </p:sp>
      <p:sp>
        <p:nvSpPr>
          <p:cNvPr id="8" name="Rectangle 7"/>
          <p:cNvSpPr/>
          <p:nvPr/>
        </p:nvSpPr>
        <p:spPr>
          <a:xfrm>
            <a:off x="1124744" y="2422518"/>
            <a:ext cx="3429000" cy="307777"/>
          </a:xfrm>
          <a:prstGeom prst="rect">
            <a:avLst/>
          </a:prstGeom>
        </p:spPr>
        <p:txBody>
          <a:bodyPr>
            <a:spAutoFit/>
          </a:bodyPr>
          <a:lstStyle/>
          <a:p>
            <a:r>
              <a:rPr lang="en-IN" sz="1400" b="1" dirty="0" smtClean="0">
                <a:solidFill>
                  <a:srgbClr val="000000"/>
                </a:solidFill>
                <a:latin typeface="+mj-lt"/>
              </a:rPr>
              <a:t>5.Connectivity </a:t>
            </a:r>
            <a:r>
              <a:rPr lang="en-IN" sz="1400" b="1" dirty="0">
                <a:solidFill>
                  <a:srgbClr val="000000"/>
                </a:solidFill>
                <a:latin typeface="+mj-lt"/>
              </a:rPr>
              <a:t>and security</a:t>
            </a:r>
            <a:endParaRPr lang="en-IN" sz="1400" dirty="0">
              <a:latin typeface="+mj-lt"/>
            </a:endParaRPr>
          </a:p>
        </p:txBody>
      </p:sp>
      <p:sp>
        <p:nvSpPr>
          <p:cNvPr id="9" name="Rectangle 8"/>
          <p:cNvSpPr/>
          <p:nvPr/>
        </p:nvSpPr>
        <p:spPr>
          <a:xfrm>
            <a:off x="1124744" y="2710550"/>
            <a:ext cx="1872208" cy="307777"/>
          </a:xfrm>
          <a:prstGeom prst="rect">
            <a:avLst/>
          </a:prstGeom>
        </p:spPr>
        <p:txBody>
          <a:bodyPr wrap="square">
            <a:spAutoFit/>
          </a:bodyPr>
          <a:lstStyle/>
          <a:p>
            <a:r>
              <a:rPr lang="en-IN" sz="1400" b="1" dirty="0" smtClean="0">
                <a:solidFill>
                  <a:srgbClr val="000000"/>
                </a:solidFill>
                <a:latin typeface="+mj-lt"/>
              </a:rPr>
              <a:t>6.Portability</a:t>
            </a:r>
            <a:endParaRPr lang="en-IN" sz="1400" dirty="0">
              <a:latin typeface="+mj-lt"/>
            </a:endParaRPr>
          </a:p>
        </p:txBody>
      </p:sp>
      <p:sp>
        <p:nvSpPr>
          <p:cNvPr id="10" name="Rectangle 9"/>
          <p:cNvSpPr/>
          <p:nvPr/>
        </p:nvSpPr>
        <p:spPr>
          <a:xfrm>
            <a:off x="1196752" y="3449501"/>
            <a:ext cx="5085184" cy="1200329"/>
          </a:xfrm>
          <a:prstGeom prst="rect">
            <a:avLst/>
          </a:prstGeom>
        </p:spPr>
        <p:txBody>
          <a:bodyPr wrap="square">
            <a:spAutoFit/>
          </a:bodyPr>
          <a:lstStyle/>
          <a:p>
            <a:pPr algn="just"/>
            <a:r>
              <a:rPr lang="en-US" sz="1200" dirty="0" err="1">
                <a:solidFill>
                  <a:srgbClr val="000000"/>
                </a:solidFill>
                <a:latin typeface="+mj-lt"/>
              </a:rPr>
              <a:t>mysql</a:t>
            </a:r>
            <a:r>
              <a:rPr lang="en-US" sz="1200" dirty="0">
                <a:solidFill>
                  <a:srgbClr val="000000"/>
                </a:solidFill>
                <a:latin typeface="+mj-lt"/>
              </a:rPr>
              <a:t>&gt;CREATE TABLE student</a:t>
            </a:r>
          </a:p>
          <a:p>
            <a:pPr algn="just"/>
            <a:r>
              <a:rPr lang="en-US" sz="1200" dirty="0">
                <a:solidFill>
                  <a:srgbClr val="000000"/>
                </a:solidFill>
                <a:latin typeface="+mj-lt"/>
              </a:rPr>
              <a:t>            (</a:t>
            </a:r>
          </a:p>
          <a:p>
            <a:pPr algn="just"/>
            <a:r>
              <a:rPr lang="en-US" sz="1200" dirty="0">
                <a:solidFill>
                  <a:srgbClr val="000000"/>
                </a:solidFill>
                <a:latin typeface="+mj-lt"/>
              </a:rPr>
              <a:t>            </a:t>
            </a:r>
            <a:r>
              <a:rPr lang="en-US" sz="1200" dirty="0" err="1">
                <a:solidFill>
                  <a:srgbClr val="000000"/>
                </a:solidFill>
                <a:latin typeface="+mj-lt"/>
              </a:rPr>
              <a:t>roll_no</a:t>
            </a:r>
            <a:r>
              <a:rPr lang="en-US" sz="1200" dirty="0">
                <a:solidFill>
                  <a:srgbClr val="000000"/>
                </a:solidFill>
                <a:latin typeface="+mj-lt"/>
              </a:rPr>
              <a:t>  </a:t>
            </a:r>
            <a:r>
              <a:rPr lang="en-US" sz="1200" cap="all" dirty="0">
                <a:solidFill>
                  <a:srgbClr val="000000"/>
                </a:solidFill>
                <a:latin typeface="+mj-lt"/>
              </a:rPr>
              <a:t>INT</a:t>
            </a:r>
            <a:r>
              <a:rPr lang="en-US" sz="1200" dirty="0">
                <a:solidFill>
                  <a:srgbClr val="000000"/>
                </a:solidFill>
                <a:latin typeface="+mj-lt"/>
              </a:rPr>
              <a:t>  UNSIGNED </a:t>
            </a:r>
            <a:r>
              <a:rPr lang="en-US" sz="1200" cap="all" dirty="0">
                <a:solidFill>
                  <a:srgbClr val="000000"/>
                </a:solidFill>
                <a:latin typeface="+mj-lt"/>
              </a:rPr>
              <a:t>NOT NULL AUTO_INCREMENT PRIMARY KEY</a:t>
            </a:r>
            <a:r>
              <a:rPr lang="en-US" sz="1200" dirty="0">
                <a:solidFill>
                  <a:srgbClr val="000000"/>
                </a:solidFill>
                <a:latin typeface="+mj-lt"/>
              </a:rPr>
              <a:t> ,</a:t>
            </a:r>
          </a:p>
          <a:p>
            <a:pPr algn="just"/>
            <a:r>
              <a:rPr lang="en-US" sz="1200" dirty="0">
                <a:solidFill>
                  <a:srgbClr val="000000"/>
                </a:solidFill>
                <a:latin typeface="+mj-lt"/>
              </a:rPr>
              <a:t>            name </a:t>
            </a:r>
            <a:r>
              <a:rPr lang="en-US" sz="1200" cap="all" dirty="0">
                <a:solidFill>
                  <a:srgbClr val="000000"/>
                </a:solidFill>
                <a:latin typeface="+mj-lt"/>
              </a:rPr>
              <a:t>VARCHAR</a:t>
            </a:r>
            <a:r>
              <a:rPr lang="en-US" sz="1200" dirty="0">
                <a:solidFill>
                  <a:srgbClr val="000000"/>
                </a:solidFill>
                <a:latin typeface="+mj-lt"/>
              </a:rPr>
              <a:t>(20)</a:t>
            </a:r>
            <a:r>
              <a:rPr lang="en-US" sz="1200" cap="all" dirty="0">
                <a:solidFill>
                  <a:srgbClr val="000000"/>
                </a:solidFill>
                <a:latin typeface="+mj-lt"/>
              </a:rPr>
              <a:t>NOT NULL</a:t>
            </a:r>
            <a:r>
              <a:rPr lang="en-US" sz="1200" dirty="0">
                <a:solidFill>
                  <a:srgbClr val="000000"/>
                </a:solidFill>
                <a:latin typeface="+mj-lt"/>
              </a:rPr>
              <a:t>,</a:t>
            </a:r>
          </a:p>
          <a:p>
            <a:pPr algn="just"/>
            <a:r>
              <a:rPr lang="en-US" sz="1200" dirty="0">
                <a:solidFill>
                  <a:srgbClr val="000000"/>
                </a:solidFill>
                <a:latin typeface="+mj-lt"/>
              </a:rPr>
              <a:t>            specialization </a:t>
            </a:r>
            <a:r>
              <a:rPr lang="en-US" sz="1200" cap="all" dirty="0">
                <a:solidFill>
                  <a:srgbClr val="000000"/>
                </a:solidFill>
                <a:latin typeface="+mj-lt"/>
              </a:rPr>
              <a:t>VARCHAR</a:t>
            </a:r>
            <a:r>
              <a:rPr lang="en-US" sz="1200" dirty="0">
                <a:solidFill>
                  <a:srgbClr val="000000"/>
                </a:solidFill>
                <a:latin typeface="+mj-lt"/>
              </a:rPr>
              <a:t>(6) </a:t>
            </a:r>
            <a:r>
              <a:rPr lang="en-US" sz="1200" cap="all" dirty="0">
                <a:solidFill>
                  <a:srgbClr val="000000"/>
                </a:solidFill>
                <a:latin typeface="+mj-lt"/>
              </a:rPr>
              <a:t>NOT NULL</a:t>
            </a:r>
            <a:r>
              <a:rPr lang="en-US" sz="1200" dirty="0">
                <a:solidFill>
                  <a:srgbClr val="000000"/>
                </a:solidFill>
                <a:latin typeface="+mj-lt"/>
              </a:rPr>
              <a:t>,</a:t>
            </a:r>
          </a:p>
          <a:p>
            <a:pPr algn="just"/>
            <a:r>
              <a:rPr lang="en-US" sz="1200" dirty="0">
                <a:solidFill>
                  <a:srgbClr val="000000"/>
                </a:solidFill>
                <a:latin typeface="+mj-lt"/>
              </a:rPr>
              <a:t>            </a:t>
            </a:r>
            <a:r>
              <a:rPr lang="en-US" sz="1200" dirty="0" err="1">
                <a:solidFill>
                  <a:srgbClr val="000000"/>
                </a:solidFill>
                <a:latin typeface="+mj-lt"/>
              </a:rPr>
              <a:t>dob</a:t>
            </a:r>
            <a:r>
              <a:rPr lang="en-US" sz="1200" dirty="0">
                <a:solidFill>
                  <a:srgbClr val="000000"/>
                </a:solidFill>
                <a:latin typeface="+mj-lt"/>
              </a:rPr>
              <a:t> </a:t>
            </a:r>
            <a:r>
              <a:rPr lang="en-US" sz="1200" cap="all" dirty="0">
                <a:solidFill>
                  <a:srgbClr val="000000"/>
                </a:solidFill>
                <a:latin typeface="+mj-lt"/>
              </a:rPr>
              <a:t>DATE NOT NULL</a:t>
            </a:r>
            <a:r>
              <a:rPr lang="en-US" sz="1200" dirty="0" smtClean="0">
                <a:solidFill>
                  <a:srgbClr val="000000"/>
                </a:solidFill>
                <a:latin typeface="+mj-lt"/>
              </a:rPr>
              <a:t>);                         </a:t>
            </a:r>
            <a:endParaRPr lang="en-US" sz="1200" b="0" i="0" dirty="0">
              <a:solidFill>
                <a:srgbClr val="000000"/>
              </a:solidFill>
              <a:effectLst/>
              <a:latin typeface="+mj-lt"/>
            </a:endParaRPr>
          </a:p>
        </p:txBody>
      </p:sp>
      <p:sp>
        <p:nvSpPr>
          <p:cNvPr id="11" name="Rectangle 10"/>
          <p:cNvSpPr/>
          <p:nvPr/>
        </p:nvSpPr>
        <p:spPr>
          <a:xfrm>
            <a:off x="692696" y="3169020"/>
            <a:ext cx="1164101" cy="276999"/>
          </a:xfrm>
          <a:prstGeom prst="rect">
            <a:avLst/>
          </a:prstGeom>
        </p:spPr>
        <p:txBody>
          <a:bodyPr wrap="square">
            <a:spAutoFit/>
          </a:bodyPr>
          <a:lstStyle/>
          <a:p>
            <a:r>
              <a:rPr lang="en-IN" sz="1200" b="1" dirty="0" smtClean="0">
                <a:solidFill>
                  <a:srgbClr val="000000"/>
                </a:solidFill>
                <a:latin typeface="+mj-lt"/>
              </a:rPr>
              <a:t>Example</a:t>
            </a:r>
            <a:endParaRPr lang="en-IN" sz="1200" dirty="0">
              <a:latin typeface="+mj-lt"/>
            </a:endParaRPr>
          </a:p>
        </p:txBody>
      </p:sp>
    </p:spTree>
    <p:extLst>
      <p:ext uri="{BB962C8B-B14F-4D97-AF65-F5344CB8AC3E}">
        <p14:creationId xmlns:p14="http://schemas.microsoft.com/office/powerpoint/2010/main" val="34726642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92696" y="682408"/>
            <a:ext cx="2592288" cy="369332"/>
          </a:xfrm>
          <a:prstGeom prst="rect">
            <a:avLst/>
          </a:prstGeom>
          <a:noFill/>
        </p:spPr>
        <p:txBody>
          <a:bodyPr wrap="square" rtlCol="0">
            <a:spAutoFit/>
          </a:bodyPr>
          <a:lstStyle/>
          <a:p>
            <a:r>
              <a:rPr lang="en-IN" b="1" dirty="0" smtClean="0">
                <a:latin typeface="+mj-lt"/>
              </a:rPr>
              <a:t>HTML </a:t>
            </a:r>
            <a:r>
              <a:rPr lang="en-US" altLang="en-US" b="1" dirty="0">
                <a:latin typeface="+mj-lt"/>
                <a:ea typeface="Times New Roman" panose="02020603050405020304" pitchFamily="18" charset="0"/>
              </a:rPr>
              <a:t>LAYOUTS </a:t>
            </a:r>
            <a:endParaRPr lang="en-IN" b="1" dirty="0">
              <a:latin typeface="+mj-lt"/>
            </a:endParaRPr>
          </a:p>
        </p:txBody>
      </p:sp>
      <p:sp>
        <p:nvSpPr>
          <p:cNvPr id="4" name="Rectangle 2"/>
          <p:cNvSpPr>
            <a:spLocks noChangeArrowheads="1"/>
          </p:cNvSpPr>
          <p:nvPr/>
        </p:nvSpPr>
        <p:spPr bwMode="auto">
          <a:xfrm>
            <a:off x="977734" y="1176298"/>
            <a:ext cx="5115562"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27038"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27038" algn="just"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chemeClr val="tx1"/>
                </a:solidFill>
                <a:effectLst/>
                <a:latin typeface="+mj-lt"/>
                <a:ea typeface="Times New Roman" panose="02020603050405020304" pitchFamily="18" charset="0"/>
              </a:rPr>
              <a:t> </a:t>
            </a:r>
            <a:r>
              <a:rPr kumimoji="0" lang="en-US" altLang="en-US" sz="1400" b="0" i="0" u="none" strike="noStrike" cap="none" normalizeH="0" baseline="0" dirty="0" smtClean="0">
                <a:ln>
                  <a:noFill/>
                </a:ln>
                <a:solidFill>
                  <a:srgbClr val="000000"/>
                </a:solidFill>
                <a:effectLst/>
                <a:latin typeface="+mj-lt"/>
                <a:ea typeface="Times New Roman" panose="02020603050405020304" pitchFamily="18" charset="0"/>
              </a:rPr>
              <a:t>A webpage layout is very important to give better look to your website. It takes considerable time to design a website's layout with great look and feel.</a:t>
            </a:r>
            <a:endParaRPr kumimoji="0" lang="en-US" altLang="en-US" sz="1400" b="0" i="0" u="none" strike="noStrike" cap="none" normalizeH="0" baseline="0" dirty="0" smtClean="0">
              <a:ln>
                <a:noFill/>
              </a:ln>
              <a:solidFill>
                <a:schemeClr val="tx1"/>
              </a:solidFill>
              <a:effectLst/>
              <a:latin typeface="+mj-lt"/>
              <a:ea typeface="Times New Roman" panose="02020603050405020304" pitchFamily="18" charset="0"/>
            </a:endParaRPr>
          </a:p>
          <a:p>
            <a:pPr marL="0" marR="0" lvl="0" indent="427038" algn="just"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000000"/>
                </a:solidFill>
                <a:effectLst/>
                <a:latin typeface="+mj-lt"/>
                <a:ea typeface="Times New Roman" panose="02020603050405020304" pitchFamily="18" charset="0"/>
              </a:rPr>
              <a:t>Now-a-days, all modern websites are using CSS and JavaScript based framework to come up with responsive and dynamic websites but you can create a good layout using simple HTML tables or division tags in combination with other formatting tags. </a:t>
            </a:r>
            <a:endParaRPr kumimoji="0" lang="en-US" altLang="en-US" sz="1400" b="0" i="0" u="none" strike="noStrike" cap="none" normalizeH="0" baseline="0" dirty="0" smtClean="0">
              <a:ln>
                <a:noFill/>
              </a:ln>
              <a:solidFill>
                <a:schemeClr val="tx1"/>
              </a:solidFill>
              <a:effectLst/>
              <a:latin typeface="+mj-lt"/>
              <a:ea typeface="Times New Roman" panose="02020603050405020304" pitchFamily="18" charset="0"/>
            </a:endParaRPr>
          </a:p>
          <a:p>
            <a:pPr marL="0" marR="0" lvl="0" indent="427038" algn="just"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000000"/>
                </a:solidFill>
                <a:effectLst/>
                <a:latin typeface="+mj-lt"/>
                <a:ea typeface="Times New Roman" panose="02020603050405020304" pitchFamily="18" charset="0"/>
              </a:rPr>
              <a:t>                                 </a:t>
            </a:r>
            <a:endParaRPr kumimoji="0" lang="en-US" altLang="en-US" sz="2000" b="0" i="0" u="none" strike="noStrike" cap="none" normalizeH="0" baseline="0" dirty="0" smtClean="0">
              <a:ln>
                <a:noFill/>
              </a:ln>
              <a:solidFill>
                <a:schemeClr val="tx1"/>
              </a:solidFill>
              <a:effectLst/>
              <a:latin typeface="+mj-lt"/>
            </a:endParaRPr>
          </a:p>
        </p:txBody>
      </p:sp>
      <p:pic>
        <p:nvPicPr>
          <p:cNvPr id="5121" name="Picture 3" descr="HTML5 Semantic Eleme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8880" y="3262342"/>
            <a:ext cx="2087563" cy="24606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1193758" y="6254893"/>
            <a:ext cx="5115562" cy="2277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smtClean="0">
              <a:ln>
                <a:noFill/>
              </a:ln>
              <a:solidFill>
                <a:schemeClr val="tx1"/>
              </a:solidFill>
              <a:effectLst/>
              <a:latin typeface="+mj-l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smtClean="0">
                <a:ln>
                  <a:noFill/>
                </a:ln>
                <a:solidFill>
                  <a:srgbClr val="000000"/>
                </a:solidFill>
                <a:effectLst/>
                <a:latin typeface="+mj-lt"/>
                <a:ea typeface="Times New Roman" panose="02020603050405020304" pitchFamily="18" charset="0"/>
                <a:cs typeface="Times New Roman" panose="02020603050405020304" pitchFamily="18" charset="0"/>
              </a:rPr>
              <a:t>&lt;header&gt; - Defines a header for a document or a section.</a:t>
            </a:r>
            <a:endParaRPr kumimoji="0" lang="en-US" altLang="en-US" sz="1400" b="0" i="0" u="none" strike="noStrike" cap="none" normalizeH="0" baseline="0" dirty="0" smtClean="0">
              <a:ln>
                <a:noFill/>
              </a:ln>
              <a:solidFill>
                <a:srgbClr val="000000"/>
              </a:solidFill>
              <a:effectLst/>
              <a:latin typeface="+mj-lt"/>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smtClean="0">
                <a:ln>
                  <a:noFill/>
                </a:ln>
                <a:solidFill>
                  <a:srgbClr val="000000"/>
                </a:solidFill>
                <a:effectLst/>
                <a:latin typeface="+mj-lt"/>
                <a:ea typeface="Times New Roman" panose="02020603050405020304" pitchFamily="18" charset="0"/>
                <a:cs typeface="Times New Roman" panose="02020603050405020304" pitchFamily="18" charset="0"/>
              </a:rPr>
              <a:t>&lt;</a:t>
            </a:r>
            <a:r>
              <a:rPr kumimoji="0" lang="en-US" altLang="en-US" sz="1400" b="0" i="0" u="none" strike="noStrike" cap="none" normalizeH="0" baseline="0" dirty="0" err="1" smtClean="0">
                <a:ln>
                  <a:noFill/>
                </a:ln>
                <a:solidFill>
                  <a:srgbClr val="000000"/>
                </a:solidFill>
                <a:effectLst/>
                <a:latin typeface="+mj-lt"/>
                <a:ea typeface="Times New Roman" panose="02020603050405020304" pitchFamily="18" charset="0"/>
                <a:cs typeface="Times New Roman" panose="02020603050405020304" pitchFamily="18" charset="0"/>
              </a:rPr>
              <a:t>nav</a:t>
            </a:r>
            <a:r>
              <a:rPr kumimoji="0" lang="en-US" altLang="en-US" sz="1400" b="0" i="0" u="none" strike="noStrike" cap="none" normalizeH="0" baseline="0" dirty="0" smtClean="0">
                <a:ln>
                  <a:noFill/>
                </a:ln>
                <a:solidFill>
                  <a:srgbClr val="000000"/>
                </a:solidFill>
                <a:effectLst/>
                <a:latin typeface="+mj-lt"/>
                <a:ea typeface="Times New Roman" panose="02020603050405020304" pitchFamily="18" charset="0"/>
                <a:cs typeface="Times New Roman" panose="02020603050405020304" pitchFamily="18" charset="0"/>
              </a:rPr>
              <a:t>&gt; - Defines a container for navigation links.</a:t>
            </a:r>
            <a:endParaRPr kumimoji="0" lang="en-US" altLang="en-US" sz="1400" b="0" i="0" u="none" strike="noStrike" cap="none" normalizeH="0" baseline="0" dirty="0" smtClean="0">
              <a:ln>
                <a:noFill/>
              </a:ln>
              <a:solidFill>
                <a:srgbClr val="000000"/>
              </a:solidFill>
              <a:effectLst/>
              <a:latin typeface="+mj-lt"/>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smtClean="0">
                <a:ln>
                  <a:noFill/>
                </a:ln>
                <a:solidFill>
                  <a:srgbClr val="000000"/>
                </a:solidFill>
                <a:effectLst/>
                <a:latin typeface="+mj-lt"/>
                <a:ea typeface="Times New Roman" panose="02020603050405020304" pitchFamily="18" charset="0"/>
                <a:cs typeface="Times New Roman" panose="02020603050405020304" pitchFamily="18" charset="0"/>
              </a:rPr>
              <a:t>&lt;section&gt; - Defines a section in a document.</a:t>
            </a:r>
            <a:endParaRPr kumimoji="0" lang="en-US" altLang="en-US" sz="1400" b="0" i="0" u="none" strike="noStrike" cap="none" normalizeH="0" baseline="0" dirty="0" smtClean="0">
              <a:ln>
                <a:noFill/>
              </a:ln>
              <a:solidFill>
                <a:srgbClr val="000000"/>
              </a:solidFill>
              <a:effectLst/>
              <a:latin typeface="+mj-lt"/>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smtClean="0">
                <a:ln>
                  <a:noFill/>
                </a:ln>
                <a:solidFill>
                  <a:srgbClr val="000000"/>
                </a:solidFill>
                <a:effectLst/>
                <a:latin typeface="+mj-lt"/>
                <a:ea typeface="Times New Roman" panose="02020603050405020304" pitchFamily="18" charset="0"/>
                <a:cs typeface="Times New Roman" panose="02020603050405020304" pitchFamily="18" charset="0"/>
              </a:rPr>
              <a:t>&lt;article&gt; - Defines an independent self-contained article.</a:t>
            </a:r>
            <a:endParaRPr kumimoji="0" lang="en-US" altLang="en-US" sz="1400" b="0" i="0" u="none" strike="noStrike" cap="none" normalizeH="0" baseline="0" dirty="0" smtClean="0">
              <a:ln>
                <a:noFill/>
              </a:ln>
              <a:solidFill>
                <a:srgbClr val="000000"/>
              </a:solidFill>
              <a:effectLst/>
              <a:latin typeface="+mj-lt"/>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smtClean="0">
                <a:ln>
                  <a:noFill/>
                </a:ln>
                <a:solidFill>
                  <a:srgbClr val="000000"/>
                </a:solidFill>
                <a:effectLst/>
                <a:latin typeface="+mj-lt"/>
                <a:ea typeface="Times New Roman" panose="02020603050405020304" pitchFamily="18" charset="0"/>
                <a:cs typeface="Times New Roman" panose="02020603050405020304" pitchFamily="18" charset="0"/>
              </a:rPr>
              <a:t>&lt;aside&gt; - Defines content aside from the content (like a sidebar).</a:t>
            </a:r>
            <a:endParaRPr kumimoji="0" lang="en-US" altLang="en-US" sz="1400" b="0" i="0" u="none" strike="noStrike" cap="none" normalizeH="0" baseline="0" dirty="0" smtClean="0">
              <a:ln>
                <a:noFill/>
              </a:ln>
              <a:solidFill>
                <a:srgbClr val="000000"/>
              </a:solidFill>
              <a:effectLst/>
              <a:latin typeface="+mj-lt"/>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smtClean="0">
                <a:ln>
                  <a:noFill/>
                </a:ln>
                <a:solidFill>
                  <a:srgbClr val="000000"/>
                </a:solidFill>
                <a:effectLst/>
                <a:latin typeface="+mj-lt"/>
                <a:ea typeface="Times New Roman" panose="02020603050405020304" pitchFamily="18" charset="0"/>
                <a:cs typeface="Times New Roman" panose="02020603050405020304" pitchFamily="18" charset="0"/>
              </a:rPr>
              <a:t>&lt;footer&gt; - Defines a footer for a document or a section.</a:t>
            </a:r>
            <a:endParaRPr kumimoji="0" lang="en-US" altLang="en-US" sz="1400" b="0" i="0" u="none" strike="noStrike" cap="none" normalizeH="0" baseline="0" dirty="0" smtClean="0">
              <a:ln>
                <a:noFill/>
              </a:ln>
              <a:solidFill>
                <a:srgbClr val="000000"/>
              </a:solidFill>
              <a:effectLst/>
              <a:latin typeface="+mj-lt"/>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smtClean="0">
                <a:ln>
                  <a:noFill/>
                </a:ln>
                <a:solidFill>
                  <a:srgbClr val="000000"/>
                </a:solidFill>
                <a:effectLst/>
                <a:latin typeface="+mj-lt"/>
                <a:ea typeface="Times New Roman" panose="02020603050405020304" pitchFamily="18" charset="0"/>
                <a:cs typeface="Times New Roman" panose="02020603050405020304" pitchFamily="18" charset="0"/>
              </a:rPr>
              <a:t>&lt;details&gt; - Defines additional details.</a:t>
            </a:r>
            <a:endParaRPr kumimoji="0" lang="en-US" altLang="en-US" sz="1400" b="0" i="0" u="none" strike="noStrike" cap="none" normalizeH="0" baseline="0" dirty="0" smtClean="0">
              <a:ln>
                <a:noFill/>
              </a:ln>
              <a:solidFill>
                <a:srgbClr val="000000"/>
              </a:solidFill>
              <a:effectLst/>
              <a:latin typeface="+mj-lt"/>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smtClean="0">
                <a:ln>
                  <a:noFill/>
                </a:ln>
                <a:solidFill>
                  <a:srgbClr val="000000"/>
                </a:solidFill>
                <a:effectLst/>
                <a:latin typeface="+mj-lt"/>
                <a:ea typeface="Times New Roman" panose="02020603050405020304" pitchFamily="18" charset="0"/>
                <a:cs typeface="Times New Roman" panose="02020603050405020304" pitchFamily="18" charset="0"/>
              </a:rPr>
              <a:t>&lt;summary&gt; - Defines a heading for the &lt;details&gt; element.</a:t>
            </a:r>
            <a:endParaRPr kumimoji="0" lang="en-US" altLang="en-US" sz="600" b="0" i="0" u="none" strike="noStrike" cap="none" normalizeH="0" baseline="0" dirty="0" smtClean="0">
              <a:ln>
                <a:noFill/>
              </a:ln>
              <a:solidFill>
                <a:schemeClr val="tx1"/>
              </a:solidFill>
              <a:effectLst/>
              <a:latin typeface="+mj-lt"/>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mj-lt"/>
            </a:endParaRPr>
          </a:p>
        </p:txBody>
      </p:sp>
    </p:spTree>
    <p:extLst>
      <p:ext uri="{BB962C8B-B14F-4D97-AF65-F5344CB8AC3E}">
        <p14:creationId xmlns:p14="http://schemas.microsoft.com/office/powerpoint/2010/main" val="21663159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92696" y="395537"/>
            <a:ext cx="2592288" cy="369332"/>
          </a:xfrm>
          <a:prstGeom prst="rect">
            <a:avLst/>
          </a:prstGeom>
          <a:noFill/>
        </p:spPr>
        <p:txBody>
          <a:bodyPr wrap="square" rtlCol="0">
            <a:spAutoFit/>
          </a:bodyPr>
          <a:lstStyle/>
          <a:p>
            <a:r>
              <a:rPr lang="en-IN" b="1" dirty="0" smtClean="0">
                <a:latin typeface="+mj-lt"/>
              </a:rPr>
              <a:t>HTML </a:t>
            </a:r>
            <a:r>
              <a:rPr lang="en-US" b="1" dirty="0" smtClean="0">
                <a:latin typeface="+mj-lt"/>
              </a:rPr>
              <a:t>BASIC TAGS	</a:t>
            </a:r>
            <a:r>
              <a:rPr lang="en-US" altLang="en-US" b="1" dirty="0" smtClean="0">
                <a:latin typeface="+mj-lt"/>
                <a:ea typeface="Times New Roman" panose="02020603050405020304" pitchFamily="18" charset="0"/>
              </a:rPr>
              <a:t> </a:t>
            </a:r>
            <a:endParaRPr lang="en-IN" b="1" dirty="0">
              <a:latin typeface="+mj-lt"/>
            </a:endParaRPr>
          </a:p>
        </p:txBody>
      </p:sp>
      <p:sp>
        <p:nvSpPr>
          <p:cNvPr id="2" name="Rectangle 1"/>
          <p:cNvSpPr/>
          <p:nvPr/>
        </p:nvSpPr>
        <p:spPr>
          <a:xfrm>
            <a:off x="908720" y="1043608"/>
            <a:ext cx="5613710" cy="1815882"/>
          </a:xfrm>
          <a:prstGeom prst="rect">
            <a:avLst/>
          </a:prstGeom>
        </p:spPr>
        <p:txBody>
          <a:bodyPr wrap="square">
            <a:spAutoFit/>
          </a:bodyPr>
          <a:lstStyle/>
          <a:p>
            <a:pPr algn="just">
              <a:lnSpc>
                <a:spcPct val="200000"/>
              </a:lnSpc>
            </a:pPr>
            <a:r>
              <a:rPr lang="en-IN" sz="1400" b="1" dirty="0">
                <a:latin typeface="+mj-lt"/>
                <a:ea typeface="Times New Roman" panose="02020603050405020304" pitchFamily="18" charset="0"/>
              </a:rPr>
              <a:t>1] Body tag :-</a:t>
            </a:r>
            <a:r>
              <a:rPr lang="en-IN" sz="1200" dirty="0">
                <a:solidFill>
                  <a:srgbClr val="333333"/>
                </a:solidFill>
                <a:latin typeface="+mj-lt"/>
                <a:ea typeface="Times New Roman" panose="02020603050405020304" pitchFamily="18" charset="0"/>
                <a:cs typeface="Helvetica" panose="020B0604020202020204" pitchFamily="34" charset="0"/>
              </a:rPr>
              <a:t> The HTML </a:t>
            </a:r>
            <a:r>
              <a:rPr lang="en-IN" sz="1200" b="1" dirty="0">
                <a:solidFill>
                  <a:srgbClr val="333333"/>
                </a:solidFill>
                <a:latin typeface="+mj-lt"/>
                <a:ea typeface="Times New Roman" panose="02020603050405020304" pitchFamily="18" charset="0"/>
                <a:cs typeface="Helvetica" panose="020B0604020202020204" pitchFamily="34" charset="0"/>
              </a:rPr>
              <a:t>&lt;body&gt; tag </a:t>
            </a:r>
            <a:r>
              <a:rPr lang="en-IN" sz="1200" dirty="0">
                <a:solidFill>
                  <a:srgbClr val="333333"/>
                </a:solidFill>
                <a:latin typeface="+mj-lt"/>
                <a:ea typeface="Times New Roman" panose="02020603050405020304" pitchFamily="18" charset="0"/>
                <a:cs typeface="Helvetica" panose="020B0604020202020204" pitchFamily="34" charset="0"/>
              </a:rPr>
              <a:t>defines the main content of the HTML document or the section of the HTML document that will be directly visible on your web page. This tag is also commonly referred to as the &lt;body&gt; element.</a:t>
            </a:r>
            <a:endParaRPr lang="en-IN" sz="1200" dirty="0">
              <a:latin typeface="+mj-lt"/>
              <a:ea typeface="Times New Roman" panose="02020603050405020304" pitchFamily="18" charset="0"/>
            </a:endParaRPr>
          </a:p>
          <a:p>
            <a:pPr algn="just">
              <a:lnSpc>
                <a:spcPct val="200000"/>
              </a:lnSpc>
            </a:pPr>
            <a:r>
              <a:rPr lang="en-IN" sz="1200" b="1" dirty="0">
                <a:solidFill>
                  <a:srgbClr val="333333"/>
                </a:solidFill>
                <a:latin typeface="+mj-lt"/>
                <a:ea typeface="Times New Roman" panose="02020603050405020304" pitchFamily="18" charset="0"/>
                <a:cs typeface="Helvetica" panose="020B0604020202020204" pitchFamily="34" charset="0"/>
              </a:rPr>
              <a:t>Syntax</a:t>
            </a:r>
            <a:r>
              <a:rPr lang="en-IN" sz="1200" dirty="0">
                <a:solidFill>
                  <a:srgbClr val="333333"/>
                </a:solidFill>
                <a:latin typeface="+mj-lt"/>
                <a:ea typeface="Times New Roman" panose="02020603050405020304" pitchFamily="18" charset="0"/>
                <a:cs typeface="Helvetica" panose="020B0604020202020204" pitchFamily="34" charset="0"/>
              </a:rPr>
              <a:t>:- In HTML, the syntax for the </a:t>
            </a:r>
            <a:r>
              <a:rPr lang="en-IN" sz="1200" b="1" dirty="0">
                <a:solidFill>
                  <a:srgbClr val="333333"/>
                </a:solidFill>
                <a:latin typeface="+mj-lt"/>
                <a:ea typeface="Times New Roman" panose="02020603050405020304" pitchFamily="18" charset="0"/>
                <a:cs typeface="Helvetica" panose="020B0604020202020204" pitchFamily="34" charset="0"/>
              </a:rPr>
              <a:t>&lt;body&gt; tag</a:t>
            </a:r>
            <a:r>
              <a:rPr lang="en-IN" sz="1200" dirty="0">
                <a:solidFill>
                  <a:srgbClr val="333333"/>
                </a:solidFill>
                <a:latin typeface="+mj-lt"/>
                <a:ea typeface="Times New Roman" panose="02020603050405020304" pitchFamily="18" charset="0"/>
                <a:cs typeface="Helvetica" panose="020B0604020202020204" pitchFamily="34" charset="0"/>
              </a:rPr>
              <a:t> is:</a:t>
            </a:r>
            <a:endParaRPr lang="en-IN" sz="1200" dirty="0">
              <a:latin typeface="+mj-lt"/>
              <a:ea typeface="Times New Roman" panose="02020603050405020304" pitchFamily="18" charset="0"/>
            </a:endParaRPr>
          </a:p>
          <a:p>
            <a:pPr algn="just"/>
            <a:r>
              <a:rPr lang="en-IN" sz="1200" dirty="0">
                <a:solidFill>
                  <a:srgbClr val="333333"/>
                </a:solidFill>
                <a:latin typeface="+mj-lt"/>
                <a:ea typeface="Times New Roman" panose="02020603050405020304" pitchFamily="18" charset="0"/>
                <a:cs typeface="Helvetica" panose="020B0604020202020204" pitchFamily="34" charset="0"/>
              </a:rPr>
              <a:t>  	&lt;body</a:t>
            </a:r>
            <a:r>
              <a:rPr lang="en-IN" sz="1200" dirty="0" smtClean="0">
                <a:solidFill>
                  <a:srgbClr val="333333"/>
                </a:solidFill>
                <a:latin typeface="+mj-lt"/>
                <a:ea typeface="Times New Roman" panose="02020603050405020304" pitchFamily="18" charset="0"/>
                <a:cs typeface="Helvetica" panose="020B0604020202020204" pitchFamily="34" charset="0"/>
              </a:rPr>
              <a:t>&gt;</a:t>
            </a:r>
            <a:r>
              <a:rPr lang="en-IN" sz="1200" dirty="0">
                <a:latin typeface="+mj-lt"/>
                <a:ea typeface="Times New Roman" panose="02020603050405020304" pitchFamily="18" charset="0"/>
              </a:rPr>
              <a:t> </a:t>
            </a:r>
            <a:r>
              <a:rPr lang="en-IN" sz="1200" dirty="0" smtClean="0">
                <a:latin typeface="+mj-lt"/>
                <a:ea typeface="Times New Roman" panose="02020603050405020304" pitchFamily="18" charset="0"/>
              </a:rPr>
              <a:t>   content …  </a:t>
            </a:r>
            <a:r>
              <a:rPr lang="en-IN" sz="1200" dirty="0" smtClean="0">
                <a:solidFill>
                  <a:srgbClr val="333333"/>
                </a:solidFill>
                <a:latin typeface="+mj-lt"/>
                <a:ea typeface="Times New Roman" panose="02020603050405020304" pitchFamily="18" charset="0"/>
                <a:cs typeface="Helvetica" panose="020B0604020202020204" pitchFamily="34" charset="0"/>
              </a:rPr>
              <a:t>&lt;/body&gt;</a:t>
            </a:r>
            <a:endParaRPr lang="en-IN" sz="1200" dirty="0">
              <a:latin typeface="+mj-lt"/>
              <a:ea typeface="Times New Roman" panose="02020603050405020304" pitchFamily="18" charset="0"/>
            </a:endParaRPr>
          </a:p>
        </p:txBody>
      </p:sp>
      <p:sp>
        <p:nvSpPr>
          <p:cNvPr id="4" name="Rectangle 3"/>
          <p:cNvSpPr/>
          <p:nvPr/>
        </p:nvSpPr>
        <p:spPr>
          <a:xfrm>
            <a:off x="908720" y="3303533"/>
            <a:ext cx="5613710" cy="2205732"/>
          </a:xfrm>
          <a:prstGeom prst="rect">
            <a:avLst/>
          </a:prstGeom>
        </p:spPr>
        <p:txBody>
          <a:bodyPr wrap="square">
            <a:spAutoFit/>
          </a:bodyPr>
          <a:lstStyle/>
          <a:p>
            <a:pPr>
              <a:lnSpc>
                <a:spcPct val="200000"/>
              </a:lnSpc>
              <a:spcBef>
                <a:spcPts val="750"/>
              </a:spcBef>
              <a:spcAft>
                <a:spcPts val="750"/>
              </a:spcAft>
            </a:pPr>
            <a:r>
              <a:rPr lang="en-IN" sz="1400" b="1" dirty="0">
                <a:latin typeface="+mj-lt"/>
                <a:ea typeface="Times New Roman" panose="02020603050405020304" pitchFamily="18" charset="0"/>
              </a:rPr>
              <a:t>2] Headings tag :-</a:t>
            </a:r>
            <a:r>
              <a:rPr lang="en-IN" sz="1200" b="1" dirty="0">
                <a:solidFill>
                  <a:srgbClr val="000000"/>
                </a:solidFill>
                <a:latin typeface="+mj-lt"/>
                <a:ea typeface="Times New Roman" panose="02020603050405020304" pitchFamily="18" charset="0"/>
              </a:rPr>
              <a:t> </a:t>
            </a:r>
            <a:r>
              <a:rPr lang="en-IN" sz="1200" dirty="0">
                <a:solidFill>
                  <a:srgbClr val="000000"/>
                </a:solidFill>
                <a:latin typeface="+mj-lt"/>
                <a:ea typeface="Times New Roman" panose="02020603050405020304" pitchFamily="18" charset="0"/>
              </a:rPr>
              <a:t>Any document starts with a heading. You can use different sizes for your headings. HTML also has six levels of headings, which use the elements &lt;h1&gt;, &lt;h2&gt;, &lt;h3&gt;, &lt;h4&gt;, &lt;h5&gt;, and &lt;h6&gt;. While displaying any heading, browser adds one line before and one line after that heading.</a:t>
            </a:r>
            <a:endParaRPr lang="en-IN" b="1" dirty="0">
              <a:latin typeface="+mj-lt"/>
              <a:ea typeface="Times New Roman" panose="02020603050405020304" pitchFamily="18" charset="0"/>
            </a:endParaRPr>
          </a:p>
          <a:p>
            <a:pPr>
              <a:lnSpc>
                <a:spcPct val="200000"/>
              </a:lnSpc>
              <a:spcBef>
                <a:spcPts val="750"/>
              </a:spcBef>
              <a:spcAft>
                <a:spcPts val="750"/>
              </a:spcAft>
            </a:pPr>
            <a:r>
              <a:rPr lang="en-IN" sz="1200" b="1" dirty="0">
                <a:latin typeface="+mj-lt"/>
                <a:ea typeface="Times New Roman" panose="02020603050405020304" pitchFamily="18" charset="0"/>
              </a:rPr>
              <a:t>Syntax</a:t>
            </a:r>
            <a:r>
              <a:rPr lang="en-IN" sz="1200" dirty="0">
                <a:latin typeface="+mj-lt"/>
                <a:ea typeface="Times New Roman" panose="02020603050405020304" pitchFamily="18" charset="0"/>
              </a:rPr>
              <a:t>:- &lt;h1&gt;Heading 1&lt;/h1&gt;</a:t>
            </a:r>
            <a:endParaRPr lang="en-IN" b="1" dirty="0">
              <a:effectLst/>
              <a:latin typeface="+mj-lt"/>
              <a:ea typeface="Times New Roman" panose="02020603050405020304" pitchFamily="18" charset="0"/>
            </a:endParaRPr>
          </a:p>
        </p:txBody>
      </p:sp>
      <p:sp>
        <p:nvSpPr>
          <p:cNvPr id="5" name="Rectangle 4"/>
          <p:cNvSpPr/>
          <p:nvPr/>
        </p:nvSpPr>
        <p:spPr>
          <a:xfrm>
            <a:off x="908720" y="5940152"/>
            <a:ext cx="5613710" cy="2115964"/>
          </a:xfrm>
          <a:prstGeom prst="rect">
            <a:avLst/>
          </a:prstGeom>
        </p:spPr>
        <p:txBody>
          <a:bodyPr wrap="square">
            <a:spAutoFit/>
          </a:bodyPr>
          <a:lstStyle/>
          <a:p>
            <a:pPr marR="30480" algn="just">
              <a:lnSpc>
                <a:spcPct val="200000"/>
              </a:lnSpc>
              <a:spcBef>
                <a:spcPts val="240"/>
              </a:spcBef>
              <a:spcAft>
                <a:spcPts val="240"/>
              </a:spcAft>
            </a:pPr>
            <a:r>
              <a:rPr lang="en-IN" sz="1400" b="1" dirty="0">
                <a:latin typeface="+mj-lt"/>
                <a:ea typeface="Times New Roman" panose="02020603050405020304" pitchFamily="18" charset="0"/>
              </a:rPr>
              <a:t>3]</a:t>
            </a:r>
            <a:r>
              <a:rPr lang="en-IN" sz="1400" b="1" spc="-75" dirty="0">
                <a:solidFill>
                  <a:srgbClr val="121214"/>
                </a:solidFill>
                <a:latin typeface="+mj-lt"/>
                <a:ea typeface="Times New Roman" panose="02020603050405020304" pitchFamily="18" charset="0"/>
              </a:rPr>
              <a:t> Paragraph Tag:-</a:t>
            </a:r>
            <a:endParaRPr lang="en-IN" b="1" dirty="0">
              <a:latin typeface="+mj-lt"/>
              <a:ea typeface="Times New Roman" panose="02020603050405020304" pitchFamily="18" charset="0"/>
            </a:endParaRPr>
          </a:p>
          <a:p>
            <a:pPr marL="30480" marR="30480" indent="426720" algn="just">
              <a:lnSpc>
                <a:spcPct val="200000"/>
              </a:lnSpc>
              <a:spcAft>
                <a:spcPts val="720"/>
              </a:spcAft>
            </a:pPr>
            <a:r>
              <a:rPr lang="en-IN" sz="1200" dirty="0">
                <a:solidFill>
                  <a:srgbClr val="000000"/>
                </a:solidFill>
                <a:latin typeface="+mj-lt"/>
                <a:ea typeface="Times New Roman" panose="02020603050405020304" pitchFamily="18" charset="0"/>
              </a:rPr>
              <a:t>The </a:t>
            </a:r>
            <a:r>
              <a:rPr lang="en-IN" sz="1200" b="1" dirty="0">
                <a:solidFill>
                  <a:srgbClr val="000000"/>
                </a:solidFill>
                <a:latin typeface="+mj-lt"/>
                <a:ea typeface="Times New Roman" panose="02020603050405020304" pitchFamily="18" charset="0"/>
              </a:rPr>
              <a:t>&lt;p&gt;</a:t>
            </a:r>
            <a:r>
              <a:rPr lang="en-IN" sz="1200" dirty="0">
                <a:solidFill>
                  <a:srgbClr val="000000"/>
                </a:solidFill>
                <a:latin typeface="+mj-lt"/>
                <a:ea typeface="Times New Roman" panose="02020603050405020304" pitchFamily="18" charset="0"/>
              </a:rPr>
              <a:t> tag offers a way to structure your text into different paragraphs. Each paragraph of text should go in between an opening &lt;p&gt; and a closing &lt;/p&gt; tag as shown below in the syntax−</a:t>
            </a:r>
            <a:endParaRPr lang="en-IN" sz="1200" dirty="0">
              <a:latin typeface="+mj-lt"/>
              <a:ea typeface="Times New Roman" panose="02020603050405020304" pitchFamily="18" charset="0"/>
            </a:endParaRPr>
          </a:p>
          <a:p>
            <a:pPr marL="30480" marR="30480" algn="just">
              <a:lnSpc>
                <a:spcPct val="200000"/>
              </a:lnSpc>
              <a:spcAft>
                <a:spcPts val="720"/>
              </a:spcAft>
            </a:pPr>
            <a:r>
              <a:rPr lang="en-IN" sz="1200" b="1" dirty="0">
                <a:solidFill>
                  <a:srgbClr val="000000"/>
                </a:solidFill>
                <a:latin typeface="+mj-lt"/>
                <a:ea typeface="Times New Roman" panose="02020603050405020304" pitchFamily="18" charset="0"/>
              </a:rPr>
              <a:t>Syntax</a:t>
            </a:r>
            <a:r>
              <a:rPr lang="en-IN" sz="1200" dirty="0">
                <a:solidFill>
                  <a:srgbClr val="000000"/>
                </a:solidFill>
                <a:latin typeface="+mj-lt"/>
                <a:ea typeface="Times New Roman" panose="02020603050405020304" pitchFamily="18" charset="0"/>
              </a:rPr>
              <a:t>:-&lt;p&gt;this is paragraph&lt;/p&gt;</a:t>
            </a:r>
            <a:endParaRPr lang="en-IN" sz="1200" dirty="0">
              <a:latin typeface="+mj-lt"/>
              <a:ea typeface="Times New Roman" panose="02020603050405020304" pitchFamily="18" charset="0"/>
            </a:endParaRPr>
          </a:p>
        </p:txBody>
      </p:sp>
    </p:spTree>
    <p:extLst>
      <p:ext uri="{BB962C8B-B14F-4D97-AF65-F5344CB8AC3E}">
        <p14:creationId xmlns:p14="http://schemas.microsoft.com/office/powerpoint/2010/main" val="3674199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660" y="467544"/>
            <a:ext cx="6120680" cy="2854628"/>
          </a:xfrm>
          <a:prstGeom prst="rect">
            <a:avLst/>
          </a:prstGeom>
        </p:spPr>
        <p:txBody>
          <a:bodyPr wrap="square">
            <a:spAutoFit/>
          </a:bodyPr>
          <a:lstStyle/>
          <a:p>
            <a:pPr marR="30480" algn="just">
              <a:lnSpc>
                <a:spcPct val="200000"/>
              </a:lnSpc>
              <a:spcBef>
                <a:spcPts val="240"/>
              </a:spcBef>
              <a:spcAft>
                <a:spcPts val="240"/>
              </a:spcAft>
            </a:pPr>
            <a:r>
              <a:rPr lang="en-IN" sz="1400" b="1" dirty="0">
                <a:latin typeface="+mj-lt"/>
                <a:ea typeface="Times New Roman" panose="02020603050405020304" pitchFamily="18" charset="0"/>
              </a:rPr>
              <a:t>4]</a:t>
            </a:r>
            <a:r>
              <a:rPr lang="en-IN" sz="1400" b="1" spc="-75" dirty="0">
                <a:solidFill>
                  <a:srgbClr val="121214"/>
                </a:solidFill>
                <a:latin typeface="+mj-lt"/>
                <a:ea typeface="Times New Roman" panose="02020603050405020304" pitchFamily="18" charset="0"/>
              </a:rPr>
              <a:t> Line Break Tag :-</a:t>
            </a:r>
            <a:endParaRPr lang="en-IN" b="1" dirty="0">
              <a:latin typeface="+mj-lt"/>
              <a:ea typeface="Times New Roman" panose="02020603050405020304" pitchFamily="18" charset="0"/>
            </a:endParaRPr>
          </a:p>
          <a:p>
            <a:pPr marL="30480" marR="30480" indent="426720" algn="just">
              <a:lnSpc>
                <a:spcPct val="200000"/>
              </a:lnSpc>
              <a:spcAft>
                <a:spcPts val="720"/>
              </a:spcAft>
            </a:pPr>
            <a:r>
              <a:rPr lang="en-IN" sz="1200" dirty="0">
                <a:solidFill>
                  <a:srgbClr val="000000"/>
                </a:solidFill>
                <a:latin typeface="+mj-lt"/>
                <a:ea typeface="Times New Roman" panose="02020603050405020304" pitchFamily="18" charset="0"/>
              </a:rPr>
              <a:t>Whenever you use the </a:t>
            </a:r>
            <a:r>
              <a:rPr lang="en-IN" sz="1200" b="1" dirty="0">
                <a:solidFill>
                  <a:srgbClr val="000000"/>
                </a:solidFill>
                <a:latin typeface="+mj-lt"/>
                <a:ea typeface="Times New Roman" panose="02020603050405020304" pitchFamily="18" charset="0"/>
              </a:rPr>
              <a:t>&lt;</a:t>
            </a:r>
            <a:r>
              <a:rPr lang="en-IN" sz="1200" b="1" dirty="0" err="1">
                <a:solidFill>
                  <a:srgbClr val="000000"/>
                </a:solidFill>
                <a:latin typeface="+mj-lt"/>
                <a:ea typeface="Times New Roman" panose="02020603050405020304" pitchFamily="18" charset="0"/>
              </a:rPr>
              <a:t>br</a:t>
            </a:r>
            <a:r>
              <a:rPr lang="en-IN" sz="1200" b="1" dirty="0">
                <a:solidFill>
                  <a:srgbClr val="000000"/>
                </a:solidFill>
                <a:latin typeface="+mj-lt"/>
                <a:ea typeface="Times New Roman" panose="02020603050405020304" pitchFamily="18" charset="0"/>
              </a:rPr>
              <a:t> /&gt;</a:t>
            </a:r>
            <a:r>
              <a:rPr lang="en-IN" sz="1200" dirty="0">
                <a:solidFill>
                  <a:srgbClr val="000000"/>
                </a:solidFill>
                <a:latin typeface="+mj-lt"/>
                <a:ea typeface="Times New Roman" panose="02020603050405020304" pitchFamily="18" charset="0"/>
              </a:rPr>
              <a:t> element, anything following it starts from the next line. This tag is an example of an </a:t>
            </a:r>
            <a:r>
              <a:rPr lang="en-IN" sz="1200" b="1" dirty="0">
                <a:solidFill>
                  <a:srgbClr val="000000"/>
                </a:solidFill>
                <a:latin typeface="+mj-lt"/>
                <a:ea typeface="Times New Roman" panose="02020603050405020304" pitchFamily="18" charset="0"/>
              </a:rPr>
              <a:t>empty</a:t>
            </a:r>
            <a:r>
              <a:rPr lang="en-IN" sz="1200" dirty="0">
                <a:solidFill>
                  <a:srgbClr val="000000"/>
                </a:solidFill>
                <a:latin typeface="+mj-lt"/>
                <a:ea typeface="Times New Roman" panose="02020603050405020304" pitchFamily="18" charset="0"/>
              </a:rPr>
              <a:t> element, where you do not need opening and closing tags, as there is nothing to go in between them.</a:t>
            </a:r>
            <a:endParaRPr lang="en-IN" sz="1200" dirty="0">
              <a:latin typeface="+mj-lt"/>
              <a:ea typeface="Times New Roman" panose="02020603050405020304" pitchFamily="18" charset="0"/>
            </a:endParaRPr>
          </a:p>
          <a:p>
            <a:pPr marL="30480" marR="30480" algn="just">
              <a:lnSpc>
                <a:spcPct val="200000"/>
              </a:lnSpc>
              <a:spcAft>
                <a:spcPts val="720"/>
              </a:spcAft>
            </a:pPr>
            <a:r>
              <a:rPr lang="en-IN" sz="1200" dirty="0">
                <a:solidFill>
                  <a:srgbClr val="000000"/>
                </a:solidFill>
                <a:latin typeface="+mj-lt"/>
                <a:ea typeface="Times New Roman" panose="02020603050405020304" pitchFamily="18" charset="0"/>
              </a:rPr>
              <a:t>The &lt;</a:t>
            </a:r>
            <a:r>
              <a:rPr lang="en-IN" sz="1200" dirty="0" err="1">
                <a:solidFill>
                  <a:srgbClr val="000000"/>
                </a:solidFill>
                <a:latin typeface="+mj-lt"/>
                <a:ea typeface="Times New Roman" panose="02020603050405020304" pitchFamily="18" charset="0"/>
              </a:rPr>
              <a:t>br</a:t>
            </a:r>
            <a:r>
              <a:rPr lang="en-IN" sz="1200" dirty="0">
                <a:solidFill>
                  <a:srgbClr val="000000"/>
                </a:solidFill>
                <a:latin typeface="+mj-lt"/>
                <a:ea typeface="Times New Roman" panose="02020603050405020304" pitchFamily="18" charset="0"/>
              </a:rPr>
              <a:t> /&gt; tag has a space between the characters </a:t>
            </a:r>
            <a:r>
              <a:rPr lang="en-IN" sz="1200" b="1" dirty="0" err="1">
                <a:solidFill>
                  <a:srgbClr val="000000"/>
                </a:solidFill>
                <a:latin typeface="+mj-lt"/>
                <a:ea typeface="Times New Roman" panose="02020603050405020304" pitchFamily="18" charset="0"/>
              </a:rPr>
              <a:t>br</a:t>
            </a:r>
            <a:r>
              <a:rPr lang="en-IN" sz="1200" dirty="0">
                <a:solidFill>
                  <a:srgbClr val="000000"/>
                </a:solidFill>
                <a:latin typeface="+mj-lt"/>
                <a:ea typeface="Times New Roman" panose="02020603050405020304" pitchFamily="18" charset="0"/>
              </a:rPr>
              <a:t> and the forward slash. If you omit this space, older browsers will have trouble rendering the line break, while if you miss the forward slash character and just use &lt;</a:t>
            </a:r>
            <a:r>
              <a:rPr lang="en-IN" sz="1200" dirty="0" err="1">
                <a:solidFill>
                  <a:srgbClr val="000000"/>
                </a:solidFill>
                <a:latin typeface="+mj-lt"/>
                <a:ea typeface="Times New Roman" panose="02020603050405020304" pitchFamily="18" charset="0"/>
              </a:rPr>
              <a:t>br</a:t>
            </a:r>
            <a:r>
              <a:rPr lang="en-IN" sz="1200" dirty="0">
                <a:solidFill>
                  <a:srgbClr val="000000"/>
                </a:solidFill>
                <a:latin typeface="+mj-lt"/>
                <a:ea typeface="Times New Roman" panose="02020603050405020304" pitchFamily="18" charset="0"/>
              </a:rPr>
              <a:t>&gt; it is not valid in XHTML.</a:t>
            </a:r>
            <a:endParaRPr lang="en-IN" sz="1200" dirty="0">
              <a:latin typeface="+mj-lt"/>
              <a:ea typeface="Times New Roman" panose="02020603050405020304" pitchFamily="18" charset="0"/>
            </a:endParaRPr>
          </a:p>
        </p:txBody>
      </p:sp>
      <p:sp>
        <p:nvSpPr>
          <p:cNvPr id="5" name="TextBox 4"/>
          <p:cNvSpPr txBox="1"/>
          <p:nvPr/>
        </p:nvSpPr>
        <p:spPr>
          <a:xfrm>
            <a:off x="368660" y="3635896"/>
            <a:ext cx="6120680" cy="461665"/>
          </a:xfrm>
          <a:prstGeom prst="rect">
            <a:avLst/>
          </a:prstGeom>
          <a:noFill/>
        </p:spPr>
        <p:txBody>
          <a:bodyPr wrap="square" rtlCol="0">
            <a:spAutoFit/>
          </a:bodyPr>
          <a:lstStyle/>
          <a:p>
            <a:pPr lvl="0"/>
            <a:r>
              <a:rPr lang="en-US" altLang="en-US" sz="1200" b="1" dirty="0">
                <a:solidFill>
                  <a:srgbClr val="000000"/>
                </a:solidFill>
                <a:latin typeface="+mj-lt"/>
                <a:ea typeface="Times New Roman" panose="02020603050405020304" pitchFamily="18" charset="0"/>
                <a:cs typeface="Courier New" panose="02070309020205020404" pitchFamily="49" charset="0"/>
              </a:rPr>
              <a:t>Syntax</a:t>
            </a:r>
            <a:r>
              <a:rPr lang="en-US" altLang="en-US" sz="1200" dirty="0">
                <a:solidFill>
                  <a:srgbClr val="000000"/>
                </a:solidFill>
                <a:latin typeface="+mj-lt"/>
                <a:ea typeface="Times New Roman" panose="02020603050405020304" pitchFamily="18" charset="0"/>
                <a:cs typeface="Courier New" panose="02070309020205020404" pitchFamily="49" charset="0"/>
              </a:rPr>
              <a:t>:- </a:t>
            </a:r>
            <a:r>
              <a:rPr lang="en-US" altLang="en-US" sz="1200" dirty="0">
                <a:latin typeface="+mj-lt"/>
                <a:ea typeface="Times New Roman" panose="02020603050405020304" pitchFamily="18" charset="0"/>
                <a:cs typeface="Courier New" panose="02070309020205020404" pitchFamily="49" charset="0"/>
              </a:rPr>
              <a:t>&lt;p&gt;Hello&lt;</a:t>
            </a:r>
            <a:r>
              <a:rPr lang="en-US" altLang="en-US" sz="1200" dirty="0" err="1">
                <a:latin typeface="+mj-lt"/>
                <a:ea typeface="Times New Roman" panose="02020603050405020304" pitchFamily="18" charset="0"/>
                <a:cs typeface="Courier New" panose="02070309020205020404" pitchFamily="49" charset="0"/>
              </a:rPr>
              <a:t>br</a:t>
            </a:r>
            <a:r>
              <a:rPr lang="en-US" altLang="en-US" sz="1200" dirty="0">
                <a:latin typeface="+mj-lt"/>
                <a:ea typeface="Times New Roman" panose="02020603050405020304" pitchFamily="18" charset="0"/>
                <a:cs typeface="Courier New" panose="02070309020205020404" pitchFamily="49" charset="0"/>
              </a:rPr>
              <a:t> /&gt;         hi&lt;</a:t>
            </a:r>
            <a:r>
              <a:rPr lang="en-US" altLang="en-US" sz="1200" dirty="0" err="1">
                <a:latin typeface="+mj-lt"/>
                <a:ea typeface="Times New Roman" panose="02020603050405020304" pitchFamily="18" charset="0"/>
                <a:cs typeface="Courier New" panose="02070309020205020404" pitchFamily="49" charset="0"/>
              </a:rPr>
              <a:t>br</a:t>
            </a:r>
            <a:r>
              <a:rPr lang="en-US" altLang="en-US" sz="1200" dirty="0">
                <a:latin typeface="+mj-lt"/>
                <a:ea typeface="Times New Roman" panose="02020603050405020304" pitchFamily="18" charset="0"/>
                <a:cs typeface="Courier New" panose="02070309020205020404" pitchFamily="49" charset="0"/>
              </a:rPr>
              <a:t> /&gt;         Thanks&lt;/p&gt;</a:t>
            </a:r>
            <a:endParaRPr lang="en-US" altLang="en-US" sz="2800" dirty="0">
              <a:latin typeface="+mj-lt"/>
            </a:endParaRPr>
          </a:p>
          <a:p>
            <a:endParaRPr lang="en-IN" sz="1200" dirty="0">
              <a:latin typeface="+mj-lt"/>
            </a:endParaRPr>
          </a:p>
        </p:txBody>
      </p:sp>
      <p:sp>
        <p:nvSpPr>
          <p:cNvPr id="6" name="Rectangle 5"/>
          <p:cNvSpPr/>
          <p:nvPr/>
        </p:nvSpPr>
        <p:spPr>
          <a:xfrm>
            <a:off x="368660" y="4049504"/>
            <a:ext cx="6120680" cy="1377300"/>
          </a:xfrm>
          <a:prstGeom prst="rect">
            <a:avLst/>
          </a:prstGeom>
        </p:spPr>
        <p:txBody>
          <a:bodyPr wrap="square">
            <a:spAutoFit/>
          </a:bodyPr>
          <a:lstStyle/>
          <a:p>
            <a:pPr marR="30480" algn="just">
              <a:lnSpc>
                <a:spcPct val="200000"/>
              </a:lnSpc>
              <a:spcBef>
                <a:spcPts val="240"/>
              </a:spcBef>
              <a:spcAft>
                <a:spcPts val="240"/>
              </a:spcAft>
            </a:pPr>
            <a:r>
              <a:rPr lang="en-IN" sz="1400" b="1" spc="-75" dirty="0">
                <a:solidFill>
                  <a:srgbClr val="121214"/>
                </a:solidFill>
                <a:latin typeface="+mj-lt"/>
                <a:ea typeface="Times New Roman" panose="02020603050405020304" pitchFamily="18" charset="0"/>
              </a:rPr>
              <a:t>5</a:t>
            </a:r>
            <a:r>
              <a:rPr lang="en-IN" sz="1400" b="1" spc="-75" dirty="0" smtClean="0">
                <a:solidFill>
                  <a:srgbClr val="121214"/>
                </a:solidFill>
                <a:latin typeface="+mj-lt"/>
                <a:ea typeface="Times New Roman" panose="02020603050405020304" pitchFamily="18" charset="0"/>
              </a:rPr>
              <a:t>] </a:t>
            </a:r>
            <a:r>
              <a:rPr lang="en-IN" sz="1400" b="1" spc="-75" dirty="0" err="1" smtClean="0">
                <a:solidFill>
                  <a:srgbClr val="121214"/>
                </a:solidFill>
                <a:latin typeface="+mj-lt"/>
                <a:ea typeface="Times New Roman" panose="02020603050405020304" pitchFamily="18" charset="0"/>
              </a:rPr>
              <a:t>Centering</a:t>
            </a:r>
            <a:r>
              <a:rPr lang="en-IN" sz="1400" b="1" spc="-75" dirty="0" smtClean="0">
                <a:solidFill>
                  <a:srgbClr val="121214"/>
                </a:solidFill>
                <a:latin typeface="+mj-lt"/>
                <a:ea typeface="Times New Roman" panose="02020603050405020304" pitchFamily="18" charset="0"/>
              </a:rPr>
              <a:t> </a:t>
            </a:r>
            <a:r>
              <a:rPr lang="en-IN" sz="1400" b="1" spc="-75" dirty="0">
                <a:solidFill>
                  <a:srgbClr val="121214"/>
                </a:solidFill>
                <a:latin typeface="+mj-lt"/>
                <a:ea typeface="Times New Roman" panose="02020603050405020304" pitchFamily="18" charset="0"/>
              </a:rPr>
              <a:t>Content :-</a:t>
            </a:r>
            <a:endParaRPr lang="en-IN" b="1" dirty="0">
              <a:latin typeface="+mj-lt"/>
              <a:ea typeface="Times New Roman" panose="02020603050405020304" pitchFamily="18" charset="0"/>
            </a:endParaRPr>
          </a:p>
          <a:p>
            <a:pPr marL="30480" marR="30480" algn="just">
              <a:lnSpc>
                <a:spcPct val="200000"/>
              </a:lnSpc>
              <a:spcAft>
                <a:spcPts val="720"/>
              </a:spcAft>
            </a:pPr>
            <a:r>
              <a:rPr lang="en-IN" sz="1200" dirty="0">
                <a:solidFill>
                  <a:srgbClr val="000000"/>
                </a:solidFill>
                <a:latin typeface="+mj-lt"/>
                <a:ea typeface="Times New Roman" panose="02020603050405020304" pitchFamily="18" charset="0"/>
              </a:rPr>
              <a:t>You can use </a:t>
            </a:r>
            <a:r>
              <a:rPr lang="en-IN" sz="1200" b="1" dirty="0">
                <a:solidFill>
                  <a:srgbClr val="000000"/>
                </a:solidFill>
                <a:latin typeface="+mj-lt"/>
                <a:ea typeface="Times New Roman" panose="02020603050405020304" pitchFamily="18" charset="0"/>
              </a:rPr>
              <a:t>&lt;</a:t>
            </a:r>
            <a:r>
              <a:rPr lang="en-IN" sz="1200" b="1" dirty="0" err="1">
                <a:solidFill>
                  <a:srgbClr val="000000"/>
                </a:solidFill>
                <a:latin typeface="+mj-lt"/>
                <a:ea typeface="Times New Roman" panose="02020603050405020304" pitchFamily="18" charset="0"/>
              </a:rPr>
              <a:t>center</a:t>
            </a:r>
            <a:r>
              <a:rPr lang="en-IN" sz="1200" b="1" dirty="0">
                <a:solidFill>
                  <a:srgbClr val="000000"/>
                </a:solidFill>
                <a:latin typeface="+mj-lt"/>
                <a:ea typeface="Times New Roman" panose="02020603050405020304" pitchFamily="18" charset="0"/>
              </a:rPr>
              <a:t>&gt;</a:t>
            </a:r>
            <a:r>
              <a:rPr lang="en-IN" sz="1200" dirty="0">
                <a:solidFill>
                  <a:srgbClr val="000000"/>
                </a:solidFill>
                <a:latin typeface="+mj-lt"/>
                <a:ea typeface="Times New Roman" panose="02020603050405020304" pitchFamily="18" charset="0"/>
              </a:rPr>
              <a:t> tag to put any content in the </a:t>
            </a:r>
            <a:r>
              <a:rPr lang="en-IN" sz="1200" dirty="0" err="1">
                <a:solidFill>
                  <a:srgbClr val="000000"/>
                </a:solidFill>
                <a:latin typeface="+mj-lt"/>
                <a:ea typeface="Times New Roman" panose="02020603050405020304" pitchFamily="18" charset="0"/>
              </a:rPr>
              <a:t>center</a:t>
            </a:r>
            <a:r>
              <a:rPr lang="en-IN" sz="1200" dirty="0">
                <a:solidFill>
                  <a:srgbClr val="000000"/>
                </a:solidFill>
                <a:latin typeface="+mj-lt"/>
                <a:ea typeface="Times New Roman" panose="02020603050405020304" pitchFamily="18" charset="0"/>
              </a:rPr>
              <a:t> of the page or any table cell.</a:t>
            </a:r>
            <a:endParaRPr lang="en-IN" sz="1200" dirty="0">
              <a:latin typeface="+mj-lt"/>
              <a:ea typeface="Times New Roman" panose="02020603050405020304" pitchFamily="18" charset="0"/>
            </a:endParaRPr>
          </a:p>
          <a:p>
            <a:pPr marL="30480" marR="30480" algn="just">
              <a:lnSpc>
                <a:spcPct val="200000"/>
              </a:lnSpc>
              <a:spcAft>
                <a:spcPts val="720"/>
              </a:spcAft>
            </a:pPr>
            <a:r>
              <a:rPr lang="en-IN" sz="1200" b="1" dirty="0">
                <a:solidFill>
                  <a:srgbClr val="000000"/>
                </a:solidFill>
                <a:latin typeface="+mj-lt"/>
                <a:ea typeface="Times New Roman" panose="02020603050405020304" pitchFamily="18" charset="0"/>
              </a:rPr>
              <a:t>Syntax</a:t>
            </a:r>
            <a:r>
              <a:rPr lang="en-IN" sz="1200" dirty="0">
                <a:solidFill>
                  <a:srgbClr val="000000"/>
                </a:solidFill>
                <a:latin typeface="+mj-lt"/>
                <a:ea typeface="Times New Roman" panose="02020603050405020304" pitchFamily="18" charset="0"/>
              </a:rPr>
              <a:t>:- &lt;</a:t>
            </a:r>
            <a:r>
              <a:rPr lang="en-IN" sz="1200" dirty="0" err="1">
                <a:solidFill>
                  <a:srgbClr val="000000"/>
                </a:solidFill>
                <a:latin typeface="+mj-lt"/>
                <a:ea typeface="Times New Roman" panose="02020603050405020304" pitchFamily="18" charset="0"/>
              </a:rPr>
              <a:t>center</a:t>
            </a:r>
            <a:r>
              <a:rPr lang="en-IN" sz="1200" dirty="0" smtClean="0">
                <a:solidFill>
                  <a:srgbClr val="000000"/>
                </a:solidFill>
                <a:latin typeface="+mj-lt"/>
                <a:ea typeface="Times New Roman" panose="02020603050405020304" pitchFamily="18" charset="0"/>
              </a:rPr>
              <a:t>&gt;</a:t>
            </a:r>
            <a:r>
              <a:rPr lang="en-IN" sz="1200" dirty="0" smtClean="0">
                <a:latin typeface="+mj-lt"/>
                <a:ea typeface="Times New Roman" panose="02020603050405020304" pitchFamily="18" charset="0"/>
              </a:rPr>
              <a:t>    content    </a:t>
            </a:r>
            <a:r>
              <a:rPr lang="en-IN" sz="1200" dirty="0" smtClean="0">
                <a:solidFill>
                  <a:srgbClr val="000000"/>
                </a:solidFill>
                <a:latin typeface="+mj-lt"/>
                <a:ea typeface="Times New Roman" panose="02020603050405020304" pitchFamily="18" charset="0"/>
              </a:rPr>
              <a:t>&lt;/</a:t>
            </a:r>
            <a:r>
              <a:rPr lang="en-IN" sz="1200" dirty="0" err="1">
                <a:solidFill>
                  <a:srgbClr val="000000"/>
                </a:solidFill>
                <a:latin typeface="+mj-lt"/>
                <a:ea typeface="Times New Roman" panose="02020603050405020304" pitchFamily="18" charset="0"/>
              </a:rPr>
              <a:t>center</a:t>
            </a:r>
            <a:r>
              <a:rPr lang="en-IN" sz="1200" dirty="0">
                <a:solidFill>
                  <a:srgbClr val="000000"/>
                </a:solidFill>
                <a:latin typeface="+mj-lt"/>
                <a:ea typeface="Times New Roman" panose="02020603050405020304" pitchFamily="18" charset="0"/>
              </a:rPr>
              <a:t>&gt;</a:t>
            </a:r>
            <a:endParaRPr lang="en-IN" sz="1200" dirty="0">
              <a:latin typeface="+mj-lt"/>
              <a:ea typeface="Times New Roman" panose="02020603050405020304" pitchFamily="18" charset="0"/>
            </a:endParaRPr>
          </a:p>
        </p:txBody>
      </p:sp>
      <p:sp>
        <p:nvSpPr>
          <p:cNvPr id="7" name="Rectangle 6"/>
          <p:cNvSpPr/>
          <p:nvPr/>
        </p:nvSpPr>
        <p:spPr>
          <a:xfrm>
            <a:off x="368660" y="5940152"/>
            <a:ext cx="6120680" cy="2498120"/>
          </a:xfrm>
          <a:prstGeom prst="rect">
            <a:avLst/>
          </a:prstGeom>
        </p:spPr>
        <p:txBody>
          <a:bodyPr wrap="square">
            <a:spAutoFit/>
          </a:bodyPr>
          <a:lstStyle/>
          <a:p>
            <a:pPr algn="just">
              <a:lnSpc>
                <a:spcPct val="200000"/>
              </a:lnSpc>
              <a:spcAft>
                <a:spcPts val="1000"/>
              </a:spcAft>
            </a:pPr>
            <a:r>
              <a:rPr lang="en-IN" sz="1400" b="1" dirty="0">
                <a:latin typeface="+mj-lt"/>
                <a:ea typeface="Calibri" panose="020F0502020204030204" pitchFamily="34" charset="0"/>
                <a:cs typeface="Times New Roman" panose="02020603050405020304" pitchFamily="18" charset="0"/>
              </a:rPr>
              <a:t>6]</a:t>
            </a:r>
            <a:r>
              <a:rPr lang="en-IN" sz="1400" b="1" dirty="0" err="1">
                <a:latin typeface="+mj-lt"/>
                <a:ea typeface="Calibri" panose="020F0502020204030204" pitchFamily="34" charset="0"/>
                <a:cs typeface="Times New Roman" panose="02020603050405020304" pitchFamily="18" charset="0"/>
              </a:rPr>
              <a:t>Div</a:t>
            </a:r>
            <a:r>
              <a:rPr lang="en-IN" sz="1400" b="1" dirty="0">
                <a:latin typeface="+mj-lt"/>
                <a:ea typeface="Calibri" panose="020F0502020204030204" pitchFamily="34" charset="0"/>
                <a:cs typeface="Times New Roman" panose="02020603050405020304" pitchFamily="18" charset="0"/>
              </a:rPr>
              <a:t> tag :-</a:t>
            </a:r>
            <a:endParaRPr lang="en-IN" sz="1100" dirty="0">
              <a:latin typeface="+mj-lt"/>
              <a:ea typeface="Calibri" panose="020F0502020204030204" pitchFamily="34" charset="0"/>
              <a:cs typeface="Times New Roman" panose="02020603050405020304" pitchFamily="18" charset="0"/>
            </a:endParaRPr>
          </a:p>
          <a:p>
            <a:pPr algn="just">
              <a:lnSpc>
                <a:spcPct val="200000"/>
              </a:lnSpc>
            </a:pPr>
            <a:r>
              <a:rPr lang="en-IN" sz="1200" dirty="0">
                <a:latin typeface="+mj-lt"/>
                <a:ea typeface="Times New Roman" panose="02020603050405020304" pitchFamily="18" charset="0"/>
              </a:rPr>
              <a:t>The &lt;div&gt; tag defines a division or a section in an HTML </a:t>
            </a:r>
            <a:r>
              <a:rPr lang="en-IN" sz="1200" dirty="0" err="1">
                <a:latin typeface="+mj-lt"/>
                <a:ea typeface="Times New Roman" panose="02020603050405020304" pitchFamily="18" charset="0"/>
              </a:rPr>
              <a:t>document.The</a:t>
            </a:r>
            <a:r>
              <a:rPr lang="en-IN" sz="1200" dirty="0">
                <a:latin typeface="+mj-lt"/>
                <a:ea typeface="Times New Roman" panose="02020603050405020304" pitchFamily="18" charset="0"/>
              </a:rPr>
              <a:t> &lt;div&gt; element is often used as a container for other HTML elements to style them with CSS or to perform certain tasks with JavaScript.</a:t>
            </a:r>
          </a:p>
          <a:p>
            <a:pPr algn="just">
              <a:lnSpc>
                <a:spcPct val="200000"/>
              </a:lnSpc>
            </a:pPr>
            <a:r>
              <a:rPr lang="en-IN" sz="1200" b="1" dirty="0">
                <a:latin typeface="+mj-lt"/>
                <a:ea typeface="Times New Roman" panose="02020603050405020304" pitchFamily="18" charset="0"/>
              </a:rPr>
              <a:t>Syntax</a:t>
            </a:r>
            <a:r>
              <a:rPr lang="en-IN" sz="1200" dirty="0">
                <a:latin typeface="+mj-lt"/>
                <a:ea typeface="Times New Roman" panose="02020603050405020304" pitchFamily="18" charset="0"/>
              </a:rPr>
              <a:t> :- &lt;div&gt;</a:t>
            </a:r>
          </a:p>
          <a:p>
            <a:pPr algn="just">
              <a:lnSpc>
                <a:spcPct val="200000"/>
              </a:lnSpc>
            </a:pPr>
            <a:r>
              <a:rPr lang="en-IN" sz="1200" dirty="0" smtClean="0">
                <a:latin typeface="+mj-lt"/>
                <a:ea typeface="Times New Roman" panose="02020603050405020304" pitchFamily="18" charset="0"/>
              </a:rPr>
              <a:t>              &lt;/</a:t>
            </a:r>
            <a:r>
              <a:rPr lang="en-IN" sz="1200" dirty="0">
                <a:latin typeface="+mj-lt"/>
                <a:ea typeface="Times New Roman" panose="02020603050405020304" pitchFamily="18" charset="0"/>
              </a:rPr>
              <a:t>div&gt;</a:t>
            </a:r>
          </a:p>
        </p:txBody>
      </p:sp>
    </p:spTree>
    <p:extLst>
      <p:ext uri="{BB962C8B-B14F-4D97-AF65-F5344CB8AC3E}">
        <p14:creationId xmlns:p14="http://schemas.microsoft.com/office/powerpoint/2010/main" val="16762915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4664" y="323528"/>
            <a:ext cx="5976664" cy="1390124"/>
          </a:xfrm>
          <a:prstGeom prst="rect">
            <a:avLst/>
          </a:prstGeom>
        </p:spPr>
        <p:txBody>
          <a:bodyPr wrap="square">
            <a:spAutoFit/>
          </a:bodyPr>
          <a:lstStyle/>
          <a:p>
            <a:pPr algn="just">
              <a:lnSpc>
                <a:spcPct val="200000"/>
              </a:lnSpc>
              <a:spcAft>
                <a:spcPts val="1000"/>
              </a:spcAft>
            </a:pPr>
            <a:r>
              <a:rPr lang="en-IN" sz="1400" b="1" dirty="0" smtClean="0">
                <a:solidFill>
                  <a:srgbClr val="000000"/>
                </a:solidFill>
                <a:latin typeface="+mj-lt"/>
                <a:ea typeface="Times New Roman" panose="02020603050405020304" pitchFamily="18" charset="0"/>
                <a:cs typeface="Times New Roman" panose="02020603050405020304" pitchFamily="18" charset="0"/>
              </a:rPr>
              <a:t>7]Links </a:t>
            </a:r>
            <a:r>
              <a:rPr lang="en-IN" sz="1400" b="1" dirty="0">
                <a:solidFill>
                  <a:srgbClr val="000000"/>
                </a:solidFill>
                <a:latin typeface="+mj-lt"/>
                <a:ea typeface="Times New Roman" panose="02020603050405020304" pitchFamily="18" charset="0"/>
                <a:cs typeface="Times New Roman" panose="02020603050405020304" pitchFamily="18" charset="0"/>
              </a:rPr>
              <a:t>tag:-</a:t>
            </a:r>
            <a:endParaRPr lang="en-IN" sz="1100" dirty="0">
              <a:latin typeface="+mj-lt"/>
              <a:ea typeface="Calibri" panose="020F0502020204030204" pitchFamily="34" charset="0"/>
              <a:cs typeface="Times New Roman" panose="02020603050405020304" pitchFamily="18" charset="0"/>
            </a:endParaRPr>
          </a:p>
          <a:p>
            <a:pPr marL="30480" marR="30480" algn="just">
              <a:lnSpc>
                <a:spcPct val="200000"/>
              </a:lnSpc>
              <a:spcAft>
                <a:spcPts val="720"/>
              </a:spcAft>
            </a:pPr>
            <a:r>
              <a:rPr lang="en-IN" sz="1200" dirty="0">
                <a:solidFill>
                  <a:srgbClr val="000000"/>
                </a:solidFill>
                <a:latin typeface="+mj-lt"/>
                <a:ea typeface="Times New Roman" panose="02020603050405020304" pitchFamily="18" charset="0"/>
              </a:rPr>
              <a:t>     	A webpage can contain various links that take you directly to other pages and even specific parts of a given page. These links are known as hyperlinks.</a:t>
            </a:r>
            <a:endParaRPr lang="en-IN" sz="1200" dirty="0">
              <a:latin typeface="+mj-lt"/>
              <a:ea typeface="Times New Roman" panose="02020603050405020304" pitchFamily="18" charset="0"/>
            </a:endParaRPr>
          </a:p>
        </p:txBody>
      </p:sp>
      <p:sp>
        <p:nvSpPr>
          <p:cNvPr id="5" name="TextBox 4"/>
          <p:cNvSpPr txBox="1"/>
          <p:nvPr/>
        </p:nvSpPr>
        <p:spPr>
          <a:xfrm>
            <a:off x="404664" y="2051720"/>
            <a:ext cx="5976664" cy="461665"/>
          </a:xfrm>
          <a:prstGeom prst="rect">
            <a:avLst/>
          </a:prstGeom>
          <a:noFill/>
        </p:spPr>
        <p:txBody>
          <a:bodyPr wrap="square" rtlCol="0">
            <a:spAutoFit/>
          </a:bodyPr>
          <a:lstStyle/>
          <a:p>
            <a:pPr lvl="0" algn="just" eaLnBrk="0" fontAlgn="base" hangingPunct="0">
              <a:spcBef>
                <a:spcPct val="0"/>
              </a:spcBef>
              <a:spcAft>
                <a:spcPct val="0"/>
              </a:spcAft>
            </a:pPr>
            <a:r>
              <a:rPr lang="en-US" altLang="en-US" sz="1200" b="1" dirty="0" smtClean="0">
                <a:solidFill>
                  <a:srgbClr val="313131"/>
                </a:solidFill>
                <a:latin typeface="+mj-lt"/>
                <a:ea typeface="Times New Roman" panose="02020603050405020304" pitchFamily="18" charset="0"/>
                <a:cs typeface="Courier New" panose="02070309020205020404" pitchFamily="49" charset="0"/>
              </a:rPr>
              <a:t>Syntax:-</a:t>
            </a:r>
          </a:p>
          <a:p>
            <a:pPr lvl="0" algn="just" eaLnBrk="0" fontAlgn="base" hangingPunct="0">
              <a:spcBef>
                <a:spcPct val="0"/>
              </a:spcBef>
              <a:spcAft>
                <a:spcPct val="0"/>
              </a:spcAft>
            </a:pPr>
            <a:r>
              <a:rPr lang="en-US" altLang="en-US" sz="1200" dirty="0">
                <a:solidFill>
                  <a:srgbClr val="313131"/>
                </a:solidFill>
                <a:latin typeface="+mj-lt"/>
                <a:ea typeface="Times New Roman" panose="02020603050405020304" pitchFamily="18" charset="0"/>
                <a:cs typeface="Courier New" panose="02070309020205020404" pitchFamily="49" charset="0"/>
              </a:rPr>
              <a:t> </a:t>
            </a:r>
            <a:r>
              <a:rPr lang="en-US" altLang="en-US" sz="1200" dirty="0" smtClean="0">
                <a:solidFill>
                  <a:srgbClr val="313131"/>
                </a:solidFill>
                <a:latin typeface="+mj-lt"/>
                <a:ea typeface="Times New Roman" panose="02020603050405020304" pitchFamily="18" charset="0"/>
                <a:cs typeface="Courier New" panose="02070309020205020404" pitchFamily="49" charset="0"/>
              </a:rPr>
              <a:t>          &lt;a </a:t>
            </a:r>
            <a:r>
              <a:rPr lang="en-US" altLang="en-US" sz="1200" dirty="0" err="1">
                <a:solidFill>
                  <a:srgbClr val="313131"/>
                </a:solidFill>
                <a:latin typeface="+mj-lt"/>
                <a:ea typeface="Times New Roman" panose="02020603050405020304" pitchFamily="18" charset="0"/>
                <a:cs typeface="Courier New" panose="02070309020205020404" pitchFamily="49" charset="0"/>
              </a:rPr>
              <a:t>href</a:t>
            </a:r>
            <a:r>
              <a:rPr lang="en-US" altLang="en-US" sz="1200" dirty="0">
                <a:solidFill>
                  <a:srgbClr val="313131"/>
                </a:solidFill>
                <a:latin typeface="+mj-lt"/>
                <a:ea typeface="Times New Roman" panose="02020603050405020304" pitchFamily="18" charset="0"/>
                <a:cs typeface="Courier New" panose="02070309020205020404" pitchFamily="49" charset="0"/>
              </a:rPr>
              <a:t> = "Document URL" ... attributes-list&gt;Link Text&lt;/a&gt; </a:t>
            </a:r>
            <a:endParaRPr lang="en-US" altLang="en-US" sz="2000" dirty="0">
              <a:latin typeface="+mj-lt"/>
            </a:endParaRPr>
          </a:p>
        </p:txBody>
      </p:sp>
      <p:sp>
        <p:nvSpPr>
          <p:cNvPr id="6" name="Rectangle 5"/>
          <p:cNvSpPr/>
          <p:nvPr/>
        </p:nvSpPr>
        <p:spPr>
          <a:xfrm>
            <a:off x="476672" y="2627784"/>
            <a:ext cx="5976664" cy="2369880"/>
          </a:xfrm>
          <a:prstGeom prst="rect">
            <a:avLst/>
          </a:prstGeom>
        </p:spPr>
        <p:txBody>
          <a:bodyPr wrap="square">
            <a:spAutoFit/>
          </a:bodyPr>
          <a:lstStyle/>
          <a:p>
            <a:pPr algn="just">
              <a:lnSpc>
                <a:spcPct val="200000"/>
              </a:lnSpc>
            </a:pPr>
            <a:r>
              <a:rPr lang="en-IN" sz="1400" b="1" dirty="0" smtClean="0">
                <a:latin typeface="+mj-lt"/>
                <a:ea typeface="Times New Roman" panose="02020603050405020304" pitchFamily="18" charset="0"/>
              </a:rPr>
              <a:t>8]Image </a:t>
            </a:r>
            <a:r>
              <a:rPr lang="en-IN" sz="1400" b="1" dirty="0">
                <a:latin typeface="+mj-lt"/>
                <a:ea typeface="Times New Roman" panose="02020603050405020304" pitchFamily="18" charset="0"/>
              </a:rPr>
              <a:t>tag :-</a:t>
            </a:r>
            <a:endParaRPr lang="en-IN" sz="1200" dirty="0">
              <a:latin typeface="+mj-lt"/>
              <a:ea typeface="Times New Roman" panose="02020603050405020304" pitchFamily="18" charset="0"/>
            </a:endParaRPr>
          </a:p>
          <a:p>
            <a:pPr indent="457200" algn="just">
              <a:lnSpc>
                <a:spcPct val="200000"/>
              </a:lnSpc>
            </a:pPr>
            <a:r>
              <a:rPr lang="en-IN" sz="1200" dirty="0">
                <a:latin typeface="+mj-lt"/>
                <a:ea typeface="Times New Roman" panose="02020603050405020304" pitchFamily="18" charset="0"/>
              </a:rPr>
              <a:t>Images can improve the design and the </a:t>
            </a:r>
            <a:r>
              <a:rPr lang="en-IN" sz="1200" dirty="0" err="1">
                <a:latin typeface="+mj-lt"/>
                <a:ea typeface="Times New Roman" panose="02020603050405020304" pitchFamily="18" charset="0"/>
              </a:rPr>
              <a:t>appereance</a:t>
            </a:r>
            <a:r>
              <a:rPr lang="en-IN" sz="1200" dirty="0">
                <a:latin typeface="+mj-lt"/>
                <a:ea typeface="Times New Roman" panose="02020603050405020304" pitchFamily="18" charset="0"/>
              </a:rPr>
              <a:t> of a web page. The webpage look very attractive using images ,it also improve user’s interaction the webpage.</a:t>
            </a:r>
          </a:p>
          <a:p>
            <a:pPr algn="just">
              <a:lnSpc>
                <a:spcPct val="200000"/>
              </a:lnSpc>
            </a:pPr>
            <a:r>
              <a:rPr lang="en-IN" sz="1200" b="1" dirty="0">
                <a:latin typeface="+mj-lt"/>
                <a:ea typeface="Times New Roman" panose="02020603050405020304" pitchFamily="18" charset="0"/>
              </a:rPr>
              <a:t>Syntax</a:t>
            </a:r>
            <a:r>
              <a:rPr lang="en-IN" sz="1200" dirty="0">
                <a:latin typeface="+mj-lt"/>
                <a:ea typeface="Times New Roman" panose="02020603050405020304" pitchFamily="18" charset="0"/>
              </a:rPr>
              <a:t> :- &lt;</a:t>
            </a:r>
            <a:r>
              <a:rPr lang="en-IN" sz="1200" dirty="0" err="1">
                <a:latin typeface="+mj-lt"/>
                <a:ea typeface="Times New Roman" panose="02020603050405020304" pitchFamily="18" charset="0"/>
              </a:rPr>
              <a:t>img</a:t>
            </a:r>
            <a:r>
              <a:rPr lang="en-IN" sz="1200" dirty="0">
                <a:latin typeface="+mj-lt"/>
                <a:ea typeface="Times New Roman" panose="02020603050405020304" pitchFamily="18" charset="0"/>
              </a:rPr>
              <a:t> </a:t>
            </a:r>
            <a:r>
              <a:rPr lang="en-IN" sz="1200" dirty="0" err="1">
                <a:latin typeface="+mj-lt"/>
                <a:ea typeface="Times New Roman" panose="02020603050405020304" pitchFamily="18" charset="0"/>
              </a:rPr>
              <a:t>src</a:t>
            </a:r>
            <a:r>
              <a:rPr lang="en-IN" sz="1200" dirty="0">
                <a:latin typeface="+mj-lt"/>
                <a:ea typeface="Times New Roman" panose="02020603050405020304" pitchFamily="18" charset="0"/>
              </a:rPr>
              <a:t> = “path of image” border=” ”&gt;</a:t>
            </a:r>
          </a:p>
          <a:p>
            <a:pPr indent="457200" algn="just">
              <a:lnSpc>
                <a:spcPct val="200000"/>
              </a:lnSpc>
            </a:pPr>
            <a:r>
              <a:rPr lang="en-IN" sz="1200" dirty="0">
                <a:latin typeface="+mj-lt"/>
                <a:ea typeface="Times New Roman" panose="02020603050405020304" pitchFamily="18" charset="0"/>
              </a:rPr>
              <a:t>In above syntax path of the image should be given and image </a:t>
            </a:r>
            <a:r>
              <a:rPr lang="en-IN" sz="1200" dirty="0" err="1">
                <a:latin typeface="+mj-lt"/>
                <a:ea typeface="Times New Roman" panose="02020603050405020304" pitchFamily="18" charset="0"/>
              </a:rPr>
              <a:t>shoukd</a:t>
            </a:r>
            <a:r>
              <a:rPr lang="en-IN" sz="1200" dirty="0">
                <a:latin typeface="+mj-lt"/>
                <a:ea typeface="Times New Roman" panose="02020603050405020304" pitchFamily="18" charset="0"/>
              </a:rPr>
              <a:t> have a extension of ‘.</a:t>
            </a:r>
            <a:r>
              <a:rPr lang="en-IN" sz="1200" dirty="0" err="1">
                <a:latin typeface="+mj-lt"/>
                <a:ea typeface="Times New Roman" panose="02020603050405020304" pitchFamily="18" charset="0"/>
              </a:rPr>
              <a:t>jepg</a:t>
            </a:r>
            <a:r>
              <a:rPr lang="en-IN" sz="1200" dirty="0">
                <a:latin typeface="+mj-lt"/>
                <a:ea typeface="Times New Roman" panose="02020603050405020304" pitchFamily="18" charset="0"/>
              </a:rPr>
              <a:t> or .</a:t>
            </a:r>
            <a:r>
              <a:rPr lang="en-IN" sz="1200" dirty="0" err="1">
                <a:latin typeface="+mj-lt"/>
                <a:ea typeface="Times New Roman" panose="02020603050405020304" pitchFamily="18" charset="0"/>
              </a:rPr>
              <a:t>png</a:t>
            </a:r>
            <a:r>
              <a:rPr lang="en-IN" sz="1200" dirty="0">
                <a:latin typeface="+mj-lt"/>
                <a:ea typeface="Times New Roman" panose="02020603050405020304" pitchFamily="18" charset="0"/>
              </a:rPr>
              <a:t>’.</a:t>
            </a:r>
          </a:p>
        </p:txBody>
      </p:sp>
      <p:sp>
        <p:nvSpPr>
          <p:cNvPr id="7" name="Rectangle 6"/>
          <p:cNvSpPr/>
          <p:nvPr/>
        </p:nvSpPr>
        <p:spPr>
          <a:xfrm>
            <a:off x="404664" y="5220072"/>
            <a:ext cx="6048672" cy="3477875"/>
          </a:xfrm>
          <a:prstGeom prst="rect">
            <a:avLst/>
          </a:prstGeom>
        </p:spPr>
        <p:txBody>
          <a:bodyPr wrap="square">
            <a:spAutoFit/>
          </a:bodyPr>
          <a:lstStyle/>
          <a:p>
            <a:pPr algn="just">
              <a:lnSpc>
                <a:spcPct val="200000"/>
              </a:lnSpc>
            </a:pPr>
            <a:r>
              <a:rPr lang="en-IN" sz="1400" b="1" dirty="0">
                <a:latin typeface="+mj-lt"/>
                <a:ea typeface="Times New Roman" panose="02020603050405020304" pitchFamily="18" charset="0"/>
              </a:rPr>
              <a:t>10]Script tag :-</a:t>
            </a:r>
            <a:endParaRPr lang="en-IN" sz="1200" dirty="0">
              <a:latin typeface="+mj-lt"/>
              <a:ea typeface="Times New Roman" panose="02020603050405020304" pitchFamily="18" charset="0"/>
            </a:endParaRPr>
          </a:p>
          <a:p>
            <a:pPr indent="457200" algn="just">
              <a:lnSpc>
                <a:spcPct val="200000"/>
              </a:lnSpc>
            </a:pPr>
            <a:r>
              <a:rPr lang="en-IN" sz="1200" dirty="0">
                <a:solidFill>
                  <a:srgbClr val="000000"/>
                </a:solidFill>
                <a:latin typeface="+mj-lt"/>
                <a:ea typeface="Times New Roman" panose="02020603050405020304" pitchFamily="18" charset="0"/>
              </a:rPr>
              <a:t>The &lt;script&gt; tag is used to define a client-side script (JavaScript).The &lt;script&gt; element either contains scripting statements, or it points to an external script file through the </a:t>
            </a:r>
            <a:r>
              <a:rPr lang="en-IN" sz="1200" dirty="0" err="1">
                <a:solidFill>
                  <a:srgbClr val="000000"/>
                </a:solidFill>
                <a:latin typeface="+mj-lt"/>
                <a:ea typeface="Times New Roman" panose="02020603050405020304" pitchFamily="18" charset="0"/>
              </a:rPr>
              <a:t>src</a:t>
            </a:r>
            <a:r>
              <a:rPr lang="en-IN" sz="1200" dirty="0">
                <a:solidFill>
                  <a:srgbClr val="000000"/>
                </a:solidFill>
                <a:latin typeface="+mj-lt"/>
                <a:ea typeface="Times New Roman" panose="02020603050405020304" pitchFamily="18" charset="0"/>
              </a:rPr>
              <a:t> attribute.</a:t>
            </a:r>
            <a:endParaRPr lang="en-IN" sz="1200" dirty="0">
              <a:latin typeface="+mj-lt"/>
              <a:ea typeface="Times New Roman" panose="02020603050405020304" pitchFamily="18" charset="0"/>
            </a:endParaRPr>
          </a:p>
          <a:p>
            <a:pPr indent="457200" algn="just">
              <a:lnSpc>
                <a:spcPct val="200000"/>
              </a:lnSpc>
            </a:pPr>
            <a:r>
              <a:rPr lang="en-IN" sz="1200" dirty="0">
                <a:solidFill>
                  <a:srgbClr val="000000"/>
                </a:solidFill>
                <a:latin typeface="+mj-lt"/>
                <a:ea typeface="Times New Roman" panose="02020603050405020304" pitchFamily="18" charset="0"/>
              </a:rPr>
              <a:t>Common uses for JavaScript are image manipulation, form validation, and dynamic changes of content</a:t>
            </a:r>
            <a:endParaRPr lang="en-IN" sz="1200" dirty="0">
              <a:latin typeface="+mj-lt"/>
              <a:ea typeface="Times New Roman" panose="02020603050405020304" pitchFamily="18" charset="0"/>
            </a:endParaRPr>
          </a:p>
          <a:p>
            <a:pPr algn="just">
              <a:lnSpc>
                <a:spcPct val="200000"/>
              </a:lnSpc>
            </a:pPr>
            <a:r>
              <a:rPr lang="en-IN" sz="1200" b="1" dirty="0">
                <a:latin typeface="+mj-lt"/>
                <a:ea typeface="Times New Roman" panose="02020603050405020304" pitchFamily="18" charset="0"/>
              </a:rPr>
              <a:t>Syntax</a:t>
            </a:r>
            <a:r>
              <a:rPr lang="en-IN" sz="1200" dirty="0">
                <a:latin typeface="+mj-lt"/>
                <a:ea typeface="Times New Roman" panose="02020603050405020304" pitchFamily="18" charset="0"/>
              </a:rPr>
              <a:t> :-&lt;script&gt;</a:t>
            </a:r>
          </a:p>
          <a:p>
            <a:pPr algn="just">
              <a:lnSpc>
                <a:spcPct val="200000"/>
              </a:lnSpc>
            </a:pPr>
            <a:r>
              <a:rPr lang="en-IN" sz="1200" dirty="0">
                <a:latin typeface="+mj-lt"/>
                <a:ea typeface="Times New Roman" panose="02020603050405020304" pitchFamily="18" charset="0"/>
              </a:rPr>
              <a:t>		&lt;/script&gt;</a:t>
            </a:r>
          </a:p>
          <a:p>
            <a:pPr indent="457200" algn="just">
              <a:lnSpc>
                <a:spcPct val="200000"/>
              </a:lnSpc>
            </a:pPr>
            <a:r>
              <a:rPr lang="en-IN" sz="1200" dirty="0">
                <a:latin typeface="+mj-lt"/>
                <a:ea typeface="Times New Roman" panose="02020603050405020304" pitchFamily="18" charset="0"/>
              </a:rPr>
              <a:t>The &lt;script&gt; tag is used for designing purpose also.</a:t>
            </a:r>
          </a:p>
        </p:txBody>
      </p:sp>
    </p:spTree>
    <p:extLst>
      <p:ext uri="{BB962C8B-B14F-4D97-AF65-F5344CB8AC3E}">
        <p14:creationId xmlns:p14="http://schemas.microsoft.com/office/powerpoint/2010/main" val="3674592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8680" y="1209110"/>
            <a:ext cx="3744416" cy="338554"/>
          </a:xfrm>
          <a:prstGeom prst="rect">
            <a:avLst/>
          </a:prstGeom>
        </p:spPr>
        <p:txBody>
          <a:bodyPr wrap="square">
            <a:spAutoFit/>
          </a:bodyPr>
          <a:lstStyle/>
          <a:p>
            <a:r>
              <a:rPr lang="en-US" sz="1600" b="1" dirty="0" smtClean="0">
                <a:latin typeface="+mj-lt"/>
              </a:rPr>
              <a:t>Home page</a:t>
            </a:r>
            <a:endParaRPr lang="en-IN" sz="1600" b="1" dirty="0">
              <a:effectLst/>
              <a:latin typeface="+mj-lt"/>
            </a:endParaRPr>
          </a:p>
        </p:txBody>
      </p:sp>
      <p:sp>
        <p:nvSpPr>
          <p:cNvPr id="2" name="TextBox 1"/>
          <p:cNvSpPr txBox="1"/>
          <p:nvPr/>
        </p:nvSpPr>
        <p:spPr>
          <a:xfrm>
            <a:off x="692696" y="1619672"/>
            <a:ext cx="5760640" cy="3970318"/>
          </a:xfrm>
          <a:prstGeom prst="rect">
            <a:avLst/>
          </a:prstGeom>
          <a:noFill/>
        </p:spPr>
        <p:txBody>
          <a:bodyPr wrap="square" rtlCol="0">
            <a:spAutoFit/>
          </a:bodyPr>
          <a:lstStyle/>
          <a:p>
            <a:pPr algn="just"/>
            <a:r>
              <a:rPr lang="en-US" sz="1400" dirty="0" smtClean="0"/>
              <a:t>As the home page is the which has to be link with many of pages of website . So, the few navigation links are shown at the top right corner. And the logo of the organization is at the top left. A beautiful welcome thought is shown below . And just below the welcome thought the two more navigation links of different pages are added. Then the background bikes video is display and right side of it a slogan is display about enjoyment while riding bikes .</a:t>
            </a:r>
          </a:p>
          <a:p>
            <a:pPr algn="just"/>
            <a:endParaRPr lang="en-US" sz="1400" dirty="0"/>
          </a:p>
          <a:p>
            <a:pPr algn="just"/>
            <a:r>
              <a:rPr lang="en-US" sz="1400" dirty="0" smtClean="0"/>
              <a:t>The exciting thing that every website contains is offers, are display with the crazy minions at the background  gif .The offers always attracts people so we have shown the 50% off offer in our website .The step to book the vehicle from our website are display so the users may not get confuse and they will understand easily how to book vehicles.</a:t>
            </a:r>
          </a:p>
          <a:p>
            <a:pPr algn="just"/>
            <a:endParaRPr lang="en-US" sz="1400" dirty="0" smtClean="0"/>
          </a:p>
          <a:p>
            <a:pPr algn="just"/>
            <a:r>
              <a:rPr lang="en-US" sz="1400" dirty="0" smtClean="0"/>
              <a:t>As the website is about vehicle rent to ride over different place to make our days .So the best places to visit in India are display. Everyone in world knows that Taj Mahal is one of the seven wonders of the world . Some more beautiful place are display .At the last that every website has is the details of the website are given and the contact information is display .</a:t>
            </a:r>
          </a:p>
        </p:txBody>
      </p:sp>
      <p:sp>
        <p:nvSpPr>
          <p:cNvPr id="5" name="Rectangle 4"/>
          <p:cNvSpPr/>
          <p:nvPr/>
        </p:nvSpPr>
        <p:spPr>
          <a:xfrm>
            <a:off x="548680" y="5740553"/>
            <a:ext cx="3030035" cy="343615"/>
          </a:xfrm>
          <a:prstGeom prst="rect">
            <a:avLst/>
          </a:prstGeom>
        </p:spPr>
        <p:txBody>
          <a:bodyPr wrap="square">
            <a:spAutoFit/>
          </a:bodyPr>
          <a:lstStyle/>
          <a:p>
            <a:r>
              <a:rPr lang="en-US" sz="1600" b="1" dirty="0" smtClean="0">
                <a:latin typeface="+mj-lt"/>
              </a:rPr>
              <a:t>Map page</a:t>
            </a:r>
            <a:endParaRPr lang="en-IN" sz="1600" b="1" dirty="0">
              <a:effectLst/>
              <a:latin typeface="+mj-lt"/>
            </a:endParaRPr>
          </a:p>
        </p:txBody>
      </p:sp>
      <p:sp>
        <p:nvSpPr>
          <p:cNvPr id="6" name="Rectangle 5"/>
          <p:cNvSpPr/>
          <p:nvPr/>
        </p:nvSpPr>
        <p:spPr>
          <a:xfrm>
            <a:off x="692696" y="6201545"/>
            <a:ext cx="5760640" cy="2330895"/>
          </a:xfrm>
          <a:prstGeom prst="rect">
            <a:avLst/>
          </a:prstGeom>
        </p:spPr>
        <p:txBody>
          <a:bodyPr wrap="square">
            <a:spAutoFit/>
          </a:bodyPr>
          <a:lstStyle/>
          <a:p>
            <a:pPr indent="457200" algn="just">
              <a:lnSpc>
                <a:spcPct val="115000"/>
              </a:lnSpc>
              <a:spcAft>
                <a:spcPts val="1000"/>
              </a:spcAft>
            </a:pPr>
            <a:r>
              <a:rPr lang="en-US" sz="1400" dirty="0">
                <a:latin typeface="+mj-lt"/>
                <a:ea typeface="Calibri" panose="020F0502020204030204" pitchFamily="34" charset="0"/>
                <a:cs typeface="Times New Roman" panose="02020603050405020304" pitchFamily="18" charset="0"/>
              </a:rPr>
              <a:t>The map page in our project is something new that we have applied in our project. The basically shows that where vehicle rental hubs are located.</a:t>
            </a:r>
            <a:endParaRPr lang="en-IN" sz="1400" dirty="0">
              <a:latin typeface="+mj-lt"/>
              <a:ea typeface="Calibri" panose="020F0502020204030204" pitchFamily="34" charset="0"/>
              <a:cs typeface="Times New Roman" panose="02020603050405020304" pitchFamily="18" charset="0"/>
            </a:endParaRPr>
          </a:p>
          <a:p>
            <a:pPr indent="457200" algn="just">
              <a:lnSpc>
                <a:spcPct val="115000"/>
              </a:lnSpc>
              <a:spcAft>
                <a:spcPts val="1000"/>
              </a:spcAft>
            </a:pPr>
            <a:r>
              <a:rPr lang="en-US" sz="1400" dirty="0">
                <a:latin typeface="+mj-lt"/>
                <a:ea typeface="Calibri" panose="020F0502020204030204" pitchFamily="34" charset="0"/>
                <a:cs typeface="Times New Roman" panose="02020603050405020304" pitchFamily="18" charset="0"/>
              </a:rPr>
              <a:t>A user can check whether there is a hub of vehicle rentals is their or not by looking to a map one can easily check whether its near by or not.</a:t>
            </a:r>
            <a:endParaRPr lang="en-IN" sz="1400" dirty="0">
              <a:latin typeface="+mj-lt"/>
              <a:ea typeface="Calibri" panose="020F0502020204030204" pitchFamily="34" charset="0"/>
              <a:cs typeface="Times New Roman" panose="02020603050405020304" pitchFamily="18" charset="0"/>
            </a:endParaRPr>
          </a:p>
          <a:p>
            <a:pPr indent="457200" algn="just">
              <a:lnSpc>
                <a:spcPct val="115000"/>
              </a:lnSpc>
              <a:spcAft>
                <a:spcPts val="1000"/>
              </a:spcAft>
            </a:pPr>
            <a:r>
              <a:rPr lang="en-US" sz="1400" dirty="0">
                <a:latin typeface="+mj-lt"/>
                <a:ea typeface="Calibri" panose="020F0502020204030204" pitchFamily="34" charset="0"/>
                <a:cs typeface="Times New Roman" panose="02020603050405020304" pitchFamily="18" charset="0"/>
              </a:rPr>
              <a:t>If one doesn’t found a near by hub then he can checked which is the nearest </a:t>
            </a:r>
            <a:r>
              <a:rPr lang="en-US" sz="1400" dirty="0" smtClean="0">
                <a:latin typeface="+mj-lt"/>
                <a:ea typeface="Calibri" panose="020F0502020204030204" pitchFamily="34" charset="0"/>
                <a:cs typeface="Times New Roman" panose="02020603050405020304" pitchFamily="18" charset="0"/>
              </a:rPr>
              <a:t>hub is </a:t>
            </a:r>
            <a:r>
              <a:rPr lang="en-US" sz="1400" dirty="0">
                <a:latin typeface="+mj-lt"/>
                <a:ea typeface="Calibri" panose="020F0502020204030204" pitchFamily="34" charset="0"/>
                <a:cs typeface="Times New Roman" panose="02020603050405020304" pitchFamily="18" charset="0"/>
              </a:rPr>
              <a:t>their around him or where he wants to go. Then he can checked whether he can afford a rental or not. By checking it he can </a:t>
            </a:r>
            <a:r>
              <a:rPr lang="en-US" sz="1400" dirty="0" smtClean="0">
                <a:latin typeface="+mj-lt"/>
                <a:ea typeface="Calibri" panose="020F0502020204030204" pitchFamily="34" charset="0"/>
                <a:cs typeface="Times New Roman" panose="02020603050405020304" pitchFamily="18" charset="0"/>
              </a:rPr>
              <a:t>make sure </a:t>
            </a:r>
            <a:r>
              <a:rPr lang="en-US" sz="1400" dirty="0">
                <a:latin typeface="+mj-lt"/>
                <a:ea typeface="Calibri" panose="020F0502020204030204" pitchFamily="34" charset="0"/>
                <a:cs typeface="Times New Roman" panose="02020603050405020304" pitchFamily="18" charset="0"/>
              </a:rPr>
              <a:t>whether its an affordable rental is or not.</a:t>
            </a:r>
            <a:endParaRPr lang="en-IN" sz="1400" dirty="0">
              <a:latin typeface="+mj-lt"/>
              <a:ea typeface="Calibri" panose="020F0502020204030204" pitchFamily="34" charset="0"/>
              <a:cs typeface="Times New Roman" panose="02020603050405020304" pitchFamily="18" charset="0"/>
            </a:endParaRPr>
          </a:p>
        </p:txBody>
      </p:sp>
      <p:sp>
        <p:nvSpPr>
          <p:cNvPr id="7" name="Rectangle 6"/>
          <p:cNvSpPr/>
          <p:nvPr/>
        </p:nvSpPr>
        <p:spPr>
          <a:xfrm>
            <a:off x="548680" y="602268"/>
            <a:ext cx="3600400" cy="369332"/>
          </a:xfrm>
          <a:prstGeom prst="rect">
            <a:avLst/>
          </a:prstGeom>
        </p:spPr>
        <p:txBody>
          <a:bodyPr wrap="square">
            <a:spAutoFit/>
          </a:bodyPr>
          <a:lstStyle/>
          <a:p>
            <a:r>
              <a:rPr lang="en-US" b="1" dirty="0" smtClean="0">
                <a:latin typeface="+mj-lt"/>
              </a:rPr>
              <a:t>Project pages description</a:t>
            </a:r>
            <a:endParaRPr lang="en-IN" b="1" dirty="0">
              <a:effectLst/>
              <a:latin typeface="+mj-lt"/>
            </a:endParaRPr>
          </a:p>
        </p:txBody>
      </p:sp>
    </p:spTree>
    <p:extLst>
      <p:ext uri="{BB962C8B-B14F-4D97-AF65-F5344CB8AC3E}">
        <p14:creationId xmlns:p14="http://schemas.microsoft.com/office/powerpoint/2010/main" val="27780638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92696" y="1323295"/>
            <a:ext cx="5688632" cy="3450175"/>
          </a:xfrm>
          <a:prstGeom prst="rect">
            <a:avLst/>
          </a:prstGeom>
        </p:spPr>
        <p:txBody>
          <a:bodyPr wrap="square">
            <a:spAutoFit/>
          </a:bodyPr>
          <a:lstStyle/>
          <a:p>
            <a:pPr indent="457200" algn="just">
              <a:lnSpc>
                <a:spcPct val="115000"/>
              </a:lnSpc>
              <a:spcAft>
                <a:spcPts val="1000"/>
              </a:spcAft>
            </a:pPr>
            <a:r>
              <a:rPr lang="en-US" sz="1400" dirty="0" smtClean="0">
                <a:latin typeface="+mj-lt"/>
                <a:ea typeface="Calibri" panose="020F0502020204030204" pitchFamily="34" charset="0"/>
                <a:cs typeface="Times New Roman" panose="02020603050405020304" pitchFamily="18" charset="0"/>
              </a:rPr>
              <a:t>A </a:t>
            </a:r>
            <a:r>
              <a:rPr lang="en-US" sz="1400" dirty="0">
                <a:latin typeface="+mj-lt"/>
                <a:ea typeface="Calibri" panose="020F0502020204030204" pitchFamily="34" charset="0"/>
                <a:cs typeface="Times New Roman" panose="02020603050405020304" pitchFamily="18" charset="0"/>
              </a:rPr>
              <a:t>login is the entering of </a:t>
            </a:r>
            <a:r>
              <a:rPr lang="en-US" sz="1400" dirty="0" err="1">
                <a:latin typeface="+mj-lt"/>
                <a:ea typeface="Calibri" panose="020F0502020204030204" pitchFamily="34" charset="0"/>
                <a:cs typeface="Times New Roman" panose="02020603050405020304" pitchFamily="18" charset="0"/>
              </a:rPr>
              <a:t>indentify</a:t>
            </a:r>
            <a:r>
              <a:rPr lang="en-US" sz="1400" dirty="0">
                <a:latin typeface="+mj-lt"/>
                <a:ea typeface="Calibri" panose="020F0502020204030204" pitchFamily="34" charset="0"/>
                <a:cs typeface="Times New Roman" panose="02020603050405020304" pitchFamily="18" charset="0"/>
              </a:rPr>
              <a:t> information into our vehicle rental system websites. It is an integral part of our websites. </a:t>
            </a:r>
            <a:endParaRPr lang="en-IN" sz="1400" dirty="0">
              <a:latin typeface="+mj-lt"/>
              <a:ea typeface="Calibri" panose="020F0502020204030204" pitchFamily="34" charset="0"/>
              <a:cs typeface="Times New Roman" panose="02020603050405020304" pitchFamily="18" charset="0"/>
            </a:endParaRPr>
          </a:p>
          <a:p>
            <a:pPr indent="457200" algn="just">
              <a:lnSpc>
                <a:spcPct val="115000"/>
              </a:lnSpc>
              <a:spcAft>
                <a:spcPts val="1000"/>
              </a:spcAft>
            </a:pPr>
            <a:r>
              <a:rPr lang="en-US" sz="1400" dirty="0">
                <a:latin typeface="+mj-lt"/>
                <a:ea typeface="Calibri" panose="020F0502020204030204" pitchFamily="34" charset="0"/>
                <a:cs typeface="Times New Roman" panose="02020603050405020304" pitchFamily="18" charset="0"/>
              </a:rPr>
              <a:t>A login generally requires the user to enter two pieces of information, first a user name and then a password. This information enter  on a login window on the command line in a console depending upon the system.</a:t>
            </a:r>
            <a:endParaRPr lang="en-IN" sz="1400" dirty="0">
              <a:latin typeface="+mj-lt"/>
              <a:ea typeface="Calibri" panose="020F0502020204030204" pitchFamily="34" charset="0"/>
              <a:cs typeface="Times New Roman" panose="02020603050405020304" pitchFamily="18" charset="0"/>
            </a:endParaRPr>
          </a:p>
          <a:p>
            <a:pPr indent="457200" algn="just">
              <a:lnSpc>
                <a:spcPct val="115000"/>
              </a:lnSpc>
              <a:spcAft>
                <a:spcPts val="1000"/>
              </a:spcAft>
            </a:pPr>
            <a:r>
              <a:rPr lang="en-US" sz="1400" dirty="0">
                <a:latin typeface="+mj-lt"/>
                <a:ea typeface="Calibri" panose="020F0502020204030204" pitchFamily="34" charset="0"/>
                <a:cs typeface="Times New Roman" panose="02020603050405020304" pitchFamily="18" charset="0"/>
              </a:rPr>
              <a:t>A user name also </a:t>
            </a:r>
            <a:r>
              <a:rPr lang="en-US" sz="1400" dirty="0" err="1">
                <a:latin typeface="+mj-lt"/>
                <a:ea typeface="Calibri" panose="020F0502020204030204" pitchFamily="34" charset="0"/>
                <a:cs typeface="Times New Roman" panose="02020603050405020304" pitchFamily="18" charset="0"/>
              </a:rPr>
              <a:t>reffered</a:t>
            </a:r>
            <a:r>
              <a:rPr lang="en-US" sz="1400" dirty="0">
                <a:latin typeface="+mj-lt"/>
                <a:ea typeface="Calibri" panose="020F0502020204030204" pitchFamily="34" charset="0"/>
                <a:cs typeface="Times New Roman" panose="02020603050405020304" pitchFamily="18" charset="0"/>
              </a:rPr>
              <a:t> to as an account name is string (that is sequence of character)  That </a:t>
            </a:r>
            <a:r>
              <a:rPr lang="en-US" sz="1400" dirty="0" err="1">
                <a:latin typeface="+mj-lt"/>
                <a:ea typeface="Calibri" panose="020F0502020204030204" pitchFamily="34" charset="0"/>
                <a:cs typeface="Times New Roman" panose="02020603050405020304" pitchFamily="18" charset="0"/>
              </a:rPr>
              <a:t>uniqly</a:t>
            </a:r>
            <a:r>
              <a:rPr lang="en-US" sz="1400" dirty="0">
                <a:latin typeface="+mj-lt"/>
                <a:ea typeface="Calibri" panose="020F0502020204030204" pitchFamily="34" charset="0"/>
                <a:cs typeface="Times New Roman" panose="02020603050405020304" pitchFamily="18" charset="0"/>
              </a:rPr>
              <a:t> identifies a user. Users name can be the same as or related to the real names of users , or they can be completely </a:t>
            </a:r>
            <a:r>
              <a:rPr lang="en-US" sz="1400" dirty="0" smtClean="0">
                <a:latin typeface="+mj-lt"/>
                <a:ea typeface="Calibri" panose="020F0502020204030204" pitchFamily="34" charset="0"/>
                <a:cs typeface="Times New Roman" panose="02020603050405020304" pitchFamily="18" charset="0"/>
              </a:rPr>
              <a:t>arbitrary</a:t>
            </a:r>
          </a:p>
          <a:p>
            <a:pPr indent="457200" algn="just">
              <a:lnSpc>
                <a:spcPct val="115000"/>
              </a:lnSpc>
              <a:spcAft>
                <a:spcPts val="1000"/>
              </a:spcAft>
            </a:pPr>
            <a:r>
              <a:rPr lang="en-US" sz="1400" dirty="0" smtClean="0">
                <a:latin typeface="+mj-lt"/>
                <a:ea typeface="Calibri" panose="020F0502020204030204" pitchFamily="34" charset="0"/>
                <a:cs typeface="Times New Roman" panose="02020603050405020304" pitchFamily="18" charset="0"/>
              </a:rPr>
              <a:t>A </a:t>
            </a:r>
            <a:r>
              <a:rPr lang="en-US" sz="1400" dirty="0">
                <a:latin typeface="+mj-lt"/>
                <a:ea typeface="Calibri" panose="020F0502020204030204" pitchFamily="34" charset="0"/>
                <a:cs typeface="Times New Roman" panose="02020603050405020304" pitchFamily="18" charset="0"/>
              </a:rPr>
              <a:t>password is likewise a string but it differs from a user name in that it is intended  to be kept secret that is known only to its user and, perhaps to the system administration. </a:t>
            </a:r>
            <a:endParaRPr lang="en-IN" sz="1400" dirty="0">
              <a:latin typeface="+mj-lt"/>
              <a:ea typeface="Calibri" panose="020F0502020204030204" pitchFamily="34" charset="0"/>
              <a:cs typeface="Times New Roman" panose="02020603050405020304" pitchFamily="18" charset="0"/>
            </a:endParaRPr>
          </a:p>
        </p:txBody>
      </p:sp>
      <p:sp>
        <p:nvSpPr>
          <p:cNvPr id="4" name="Rectangle 3"/>
          <p:cNvSpPr/>
          <p:nvPr/>
        </p:nvSpPr>
        <p:spPr>
          <a:xfrm>
            <a:off x="476672" y="772001"/>
            <a:ext cx="3030035" cy="338554"/>
          </a:xfrm>
          <a:prstGeom prst="rect">
            <a:avLst/>
          </a:prstGeom>
        </p:spPr>
        <p:txBody>
          <a:bodyPr wrap="square">
            <a:spAutoFit/>
          </a:bodyPr>
          <a:lstStyle/>
          <a:p>
            <a:r>
              <a:rPr lang="en-US" sz="1600" b="1" dirty="0" smtClean="0">
                <a:latin typeface="+mj-lt"/>
              </a:rPr>
              <a:t>Login page</a:t>
            </a:r>
            <a:endParaRPr lang="en-IN" sz="1600" b="1" dirty="0">
              <a:effectLst/>
              <a:latin typeface="+mj-lt"/>
            </a:endParaRPr>
          </a:p>
        </p:txBody>
      </p:sp>
      <p:sp>
        <p:nvSpPr>
          <p:cNvPr id="8" name="Rectangle 7"/>
          <p:cNvSpPr/>
          <p:nvPr/>
        </p:nvSpPr>
        <p:spPr>
          <a:xfrm>
            <a:off x="476672" y="5097542"/>
            <a:ext cx="3960440" cy="338554"/>
          </a:xfrm>
          <a:prstGeom prst="rect">
            <a:avLst/>
          </a:prstGeom>
        </p:spPr>
        <p:txBody>
          <a:bodyPr wrap="square">
            <a:spAutoFit/>
          </a:bodyPr>
          <a:lstStyle/>
          <a:p>
            <a:r>
              <a:rPr lang="en-US" sz="1600" b="1" dirty="0" smtClean="0">
                <a:latin typeface="+mj-lt"/>
              </a:rPr>
              <a:t>Registration page</a:t>
            </a:r>
            <a:endParaRPr lang="en-IN" sz="1600" b="1" dirty="0">
              <a:effectLst/>
              <a:latin typeface="+mj-lt"/>
            </a:endParaRPr>
          </a:p>
        </p:txBody>
      </p:sp>
      <p:sp>
        <p:nvSpPr>
          <p:cNvPr id="2" name="TextBox 1"/>
          <p:cNvSpPr txBox="1"/>
          <p:nvPr/>
        </p:nvSpPr>
        <p:spPr>
          <a:xfrm>
            <a:off x="692696" y="5652120"/>
            <a:ext cx="5688632" cy="2677656"/>
          </a:xfrm>
          <a:prstGeom prst="rect">
            <a:avLst/>
          </a:prstGeom>
          <a:noFill/>
        </p:spPr>
        <p:txBody>
          <a:bodyPr wrap="square" rtlCol="0">
            <a:spAutoFit/>
          </a:bodyPr>
          <a:lstStyle/>
          <a:p>
            <a:r>
              <a:rPr lang="en-US" sz="1400" dirty="0" smtClean="0"/>
              <a:t>The registration is required to make the login id for the specific website. So the registration page in our website four </a:t>
            </a:r>
            <a:r>
              <a:rPr lang="en-IN" sz="1400" dirty="0" smtClean="0"/>
              <a:t>text fields are display where user have to enter  his/her  name ,email, password and confirm password. These detail are required compulsory to register in our website .</a:t>
            </a:r>
          </a:p>
          <a:p>
            <a:endParaRPr lang="en-IN" sz="1400" dirty="0"/>
          </a:p>
          <a:p>
            <a:r>
              <a:rPr lang="en-IN" sz="1400" dirty="0" smtClean="0"/>
              <a:t> As you can se in our website that the registration and login are much similar to each other in design .In fact the background is also similar .</a:t>
            </a:r>
          </a:p>
          <a:p>
            <a:endParaRPr lang="en-IN" sz="1400" dirty="0"/>
          </a:p>
          <a:p>
            <a:r>
              <a:rPr lang="en-US" sz="1400" dirty="0" smtClean="0"/>
              <a:t>The button is display below the confirm password field , when user will click on it his /her  account will get register in our website . If the user already have the account in our website .Then he/she can select the sign in option which display just below the register button. </a:t>
            </a:r>
          </a:p>
        </p:txBody>
      </p:sp>
    </p:spTree>
    <p:extLst>
      <p:ext uri="{BB962C8B-B14F-4D97-AF65-F5344CB8AC3E}">
        <p14:creationId xmlns:p14="http://schemas.microsoft.com/office/powerpoint/2010/main" val="2792220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63216" y="2133600"/>
            <a:ext cx="4386714" cy="1077218"/>
          </a:xfrm>
          <a:prstGeom prst="rect">
            <a:avLst/>
          </a:prstGeom>
          <a:noFill/>
        </p:spPr>
        <p:txBody>
          <a:bodyPr wrap="none" rtlCol="0">
            <a:spAutoFit/>
          </a:bodyPr>
          <a:lstStyle/>
          <a:p>
            <a:pPr algn="just"/>
            <a:r>
              <a:rPr lang="en-US" sz="1600" b="1" dirty="0" smtClean="0">
                <a:latin typeface="+mj-lt"/>
              </a:rPr>
              <a:t>                                         MGM’s</a:t>
            </a:r>
          </a:p>
          <a:p>
            <a:pPr algn="just"/>
            <a:r>
              <a:rPr lang="en-US" sz="1600" b="1" dirty="0" smtClean="0">
                <a:latin typeface="+mj-lt"/>
              </a:rPr>
              <a:t>Dr. G. Y. Pathrikar  college of  Computer Science</a:t>
            </a:r>
          </a:p>
          <a:p>
            <a:pPr algn="just"/>
            <a:r>
              <a:rPr lang="en-US" sz="1600" b="1" dirty="0" smtClean="0">
                <a:latin typeface="+mj-lt"/>
              </a:rPr>
              <a:t>and Information Technology, Aurangabad-431001</a:t>
            </a:r>
          </a:p>
          <a:p>
            <a:pPr algn="just"/>
            <a:r>
              <a:rPr lang="en-US" sz="1600" b="1" dirty="0" smtClean="0">
                <a:latin typeface="+mj-lt"/>
              </a:rPr>
              <a:t>	</a:t>
            </a:r>
            <a:r>
              <a:rPr lang="en-US" sz="1600" b="1" dirty="0">
                <a:latin typeface="+mj-lt"/>
              </a:rPr>
              <a:t> </a:t>
            </a:r>
            <a:r>
              <a:rPr lang="en-US" sz="1600" b="1" dirty="0" smtClean="0">
                <a:latin typeface="+mj-lt"/>
              </a:rPr>
              <a:t>              Maharashtra</a:t>
            </a:r>
            <a:endParaRPr lang="en-US" sz="1600" b="1" dirty="0">
              <a:latin typeface="+mj-lt"/>
            </a:endParaRPr>
          </a:p>
        </p:txBody>
      </p:sp>
      <p:sp>
        <p:nvSpPr>
          <p:cNvPr id="6" name="TextBox 5"/>
          <p:cNvSpPr txBox="1"/>
          <p:nvPr/>
        </p:nvSpPr>
        <p:spPr>
          <a:xfrm>
            <a:off x="2506216" y="3276600"/>
            <a:ext cx="2017347" cy="523220"/>
          </a:xfrm>
          <a:prstGeom prst="rect">
            <a:avLst/>
          </a:prstGeom>
          <a:noFill/>
        </p:spPr>
        <p:txBody>
          <a:bodyPr wrap="none" rtlCol="0">
            <a:spAutoFit/>
          </a:bodyPr>
          <a:lstStyle/>
          <a:p>
            <a:pPr algn="just"/>
            <a:r>
              <a:rPr lang="en-US" sz="2800" b="1" dirty="0" smtClean="0">
                <a:latin typeface="+mj-lt"/>
              </a:rPr>
              <a:t>CERTIFICATE</a:t>
            </a:r>
            <a:endParaRPr lang="en-US" sz="2800" b="1" dirty="0">
              <a:latin typeface="+mj-lt"/>
            </a:endParaRPr>
          </a:p>
        </p:txBody>
      </p:sp>
      <p:sp>
        <p:nvSpPr>
          <p:cNvPr id="7" name="TextBox 6"/>
          <p:cNvSpPr txBox="1"/>
          <p:nvPr/>
        </p:nvSpPr>
        <p:spPr>
          <a:xfrm>
            <a:off x="620688" y="3995936"/>
            <a:ext cx="6048672" cy="1323439"/>
          </a:xfrm>
          <a:prstGeom prst="rect">
            <a:avLst/>
          </a:prstGeom>
          <a:noFill/>
        </p:spPr>
        <p:txBody>
          <a:bodyPr wrap="square" rtlCol="0">
            <a:spAutoFit/>
          </a:bodyPr>
          <a:lstStyle/>
          <a:p>
            <a:pPr algn="just"/>
            <a:r>
              <a:rPr lang="en-US" sz="1600" dirty="0" smtClean="0">
                <a:latin typeface="+mj-lt"/>
              </a:rPr>
              <a:t>This is certify that </a:t>
            </a:r>
            <a:r>
              <a:rPr lang="en-US" sz="1600" b="1" dirty="0" smtClean="0">
                <a:latin typeface="+mj-lt"/>
              </a:rPr>
              <a:t>Mr. </a:t>
            </a:r>
            <a:r>
              <a:rPr lang="en-US" sz="1600" b="1" dirty="0" err="1" smtClean="0">
                <a:latin typeface="+mj-lt"/>
              </a:rPr>
              <a:t>Sumeet</a:t>
            </a:r>
            <a:r>
              <a:rPr lang="en-US" sz="1600" b="1" dirty="0" smtClean="0">
                <a:latin typeface="+mj-lt"/>
              </a:rPr>
              <a:t> </a:t>
            </a:r>
            <a:r>
              <a:rPr lang="en-US" sz="1600" b="1" dirty="0" err="1" smtClean="0">
                <a:latin typeface="+mj-lt"/>
              </a:rPr>
              <a:t>Thapa</a:t>
            </a:r>
            <a:r>
              <a:rPr lang="en-US" sz="1600" b="1" dirty="0" smtClean="0">
                <a:latin typeface="+mj-lt"/>
              </a:rPr>
              <a:t>, Mr. </a:t>
            </a:r>
            <a:r>
              <a:rPr lang="en-US" sz="1600" b="1" dirty="0" err="1" smtClean="0">
                <a:latin typeface="+mj-lt"/>
              </a:rPr>
              <a:t>Akash</a:t>
            </a:r>
            <a:r>
              <a:rPr lang="en-US" sz="1600" b="1" dirty="0" smtClean="0">
                <a:latin typeface="+mj-lt"/>
              </a:rPr>
              <a:t> Shah, Mr. </a:t>
            </a:r>
            <a:r>
              <a:rPr lang="en-US" sz="1600" b="1" dirty="0" err="1" smtClean="0">
                <a:latin typeface="+mj-lt"/>
              </a:rPr>
              <a:t>Sandesh</a:t>
            </a:r>
            <a:r>
              <a:rPr lang="en-US" sz="1600" b="1" dirty="0" smtClean="0">
                <a:latin typeface="+mj-lt"/>
              </a:rPr>
              <a:t> </a:t>
            </a:r>
            <a:r>
              <a:rPr lang="en-US" sz="1600" b="1" dirty="0" err="1" smtClean="0">
                <a:latin typeface="+mj-lt"/>
              </a:rPr>
              <a:t>Mundada</a:t>
            </a:r>
            <a:r>
              <a:rPr lang="en-US" sz="1600" dirty="0" smtClean="0">
                <a:latin typeface="+mj-lt"/>
              </a:rPr>
              <a:t> carried out the work </a:t>
            </a:r>
            <a:r>
              <a:rPr lang="en-US" sz="1600" dirty="0" err="1" smtClean="0">
                <a:latin typeface="+mj-lt"/>
              </a:rPr>
              <a:t>emboided</a:t>
            </a:r>
            <a:r>
              <a:rPr lang="en-US" sz="1600" dirty="0" smtClean="0">
                <a:latin typeface="+mj-lt"/>
              </a:rPr>
              <a:t> in this thesis entitled </a:t>
            </a:r>
            <a:r>
              <a:rPr lang="en-US" sz="1600" b="1" dirty="0" smtClean="0">
                <a:latin typeface="+mj-lt"/>
              </a:rPr>
              <a:t>“Vehicle </a:t>
            </a:r>
            <a:r>
              <a:rPr lang="en-US" sz="1600" b="1" dirty="0" err="1" smtClean="0">
                <a:latin typeface="+mj-lt"/>
              </a:rPr>
              <a:t>Rentals”</a:t>
            </a:r>
            <a:r>
              <a:rPr lang="en-US" sz="1600" dirty="0" err="1" smtClean="0">
                <a:latin typeface="+mj-lt"/>
              </a:rPr>
              <a:t>.This</a:t>
            </a:r>
            <a:r>
              <a:rPr lang="en-US" sz="1600" dirty="0" smtClean="0">
                <a:latin typeface="+mj-lt"/>
              </a:rPr>
              <a:t> work included in this thesis is original, unless stated otherwise and has not been submitted for other degree. References made to work of others have been cited in the text.</a:t>
            </a:r>
          </a:p>
        </p:txBody>
      </p:sp>
      <p:sp>
        <p:nvSpPr>
          <p:cNvPr id="10" name="TextBox 9"/>
          <p:cNvSpPr txBox="1"/>
          <p:nvPr/>
        </p:nvSpPr>
        <p:spPr>
          <a:xfrm>
            <a:off x="3789040" y="6629400"/>
            <a:ext cx="2942557" cy="1508105"/>
          </a:xfrm>
          <a:prstGeom prst="rect">
            <a:avLst/>
          </a:prstGeom>
          <a:noFill/>
        </p:spPr>
        <p:txBody>
          <a:bodyPr wrap="square" rtlCol="0">
            <a:spAutoFit/>
          </a:bodyPr>
          <a:lstStyle/>
          <a:p>
            <a:pPr algn="just"/>
            <a:r>
              <a:rPr lang="en-US" dirty="0" smtClean="0">
                <a:latin typeface="+mj-lt"/>
              </a:rPr>
              <a:t>Prof.Ms.Apurva Dhawle</a:t>
            </a:r>
          </a:p>
          <a:p>
            <a:pPr algn="just"/>
            <a:r>
              <a:rPr lang="en-US" dirty="0">
                <a:latin typeface="+mj-lt"/>
              </a:rPr>
              <a:t> </a:t>
            </a:r>
            <a:r>
              <a:rPr lang="en-US" dirty="0" smtClean="0">
                <a:latin typeface="+mj-lt"/>
              </a:rPr>
              <a:t>         </a:t>
            </a:r>
            <a:r>
              <a:rPr lang="en-US" sz="1400" dirty="0" smtClean="0">
                <a:latin typeface="+mj-lt"/>
              </a:rPr>
              <a:t>Assistant professor</a:t>
            </a:r>
          </a:p>
          <a:p>
            <a:pPr algn="just"/>
            <a:endParaRPr lang="en-US" sz="1400" dirty="0" smtClean="0">
              <a:latin typeface="+mj-lt"/>
            </a:endParaRPr>
          </a:p>
          <a:p>
            <a:pPr algn="just"/>
            <a:r>
              <a:rPr lang="en-US" sz="1400" dirty="0" smtClean="0">
                <a:latin typeface="+mj-lt"/>
              </a:rPr>
              <a:t>Department  of  computer  science</a:t>
            </a:r>
          </a:p>
          <a:p>
            <a:pPr algn="just"/>
            <a:r>
              <a:rPr lang="en-US" sz="1400" dirty="0" smtClean="0">
                <a:latin typeface="+mj-lt"/>
              </a:rPr>
              <a:t>Dr. G. Y. Pathrikar college of CS &amp; IT</a:t>
            </a:r>
            <a:r>
              <a:rPr lang="en-US" sz="1400" dirty="0">
                <a:latin typeface="+mj-lt"/>
              </a:rPr>
              <a:t>,</a:t>
            </a:r>
            <a:endParaRPr lang="en-US" sz="1400" dirty="0" smtClean="0">
              <a:latin typeface="+mj-lt"/>
            </a:endParaRPr>
          </a:p>
          <a:p>
            <a:pPr algn="just"/>
            <a:r>
              <a:rPr lang="en-US" sz="1400" dirty="0" smtClean="0">
                <a:latin typeface="+mj-lt"/>
              </a:rPr>
              <a:t> Aurangabad.</a:t>
            </a:r>
            <a:endParaRPr lang="en-US" dirty="0">
              <a:latin typeface="+mj-lt"/>
            </a:endParaRPr>
          </a:p>
        </p:txBody>
      </p:sp>
      <p:pic>
        <p:nvPicPr>
          <p:cNvPr id="8" name="Picture 7"/>
          <p:cNvPicPr/>
          <p:nvPr/>
        </p:nvPicPr>
        <p:blipFill>
          <a:blip r:embed="rId2" cstate="print"/>
          <a:srcRect/>
          <a:stretch>
            <a:fillRect/>
          </a:stretch>
        </p:blipFill>
        <p:spPr bwMode="auto">
          <a:xfrm>
            <a:off x="2636913" y="971600"/>
            <a:ext cx="1886650" cy="1008112"/>
          </a:xfrm>
          <a:prstGeom prst="rect">
            <a:avLst/>
          </a:prstGeom>
          <a:noFill/>
          <a:ln w="9525">
            <a:noFill/>
            <a:miter lim="800000"/>
            <a:headEnd/>
            <a:tailEnd/>
          </a:ln>
        </p:spPr>
      </p:pic>
    </p:spTree>
    <p:extLst>
      <p:ext uri="{BB962C8B-B14F-4D97-AF65-F5344CB8AC3E}">
        <p14:creationId xmlns:p14="http://schemas.microsoft.com/office/powerpoint/2010/main" val="36311432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Terminator 9"/>
          <p:cNvSpPr/>
          <p:nvPr/>
        </p:nvSpPr>
        <p:spPr>
          <a:xfrm>
            <a:off x="2606086" y="737411"/>
            <a:ext cx="1069764" cy="180346"/>
          </a:xfrm>
          <a:prstGeom prst="flowChartTerminator">
            <a:avLst/>
          </a:prstGeom>
          <a:solidFill>
            <a:schemeClr val="accent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mj-lt"/>
              </a:rPr>
              <a:t>Start</a:t>
            </a:r>
            <a:endParaRPr lang="en-IN" sz="1600" dirty="0">
              <a:solidFill>
                <a:schemeClr val="tx1"/>
              </a:solidFill>
              <a:latin typeface="+mj-lt"/>
            </a:endParaRPr>
          </a:p>
        </p:txBody>
      </p:sp>
      <p:sp>
        <p:nvSpPr>
          <p:cNvPr id="11" name="Rectangle 10"/>
          <p:cNvSpPr/>
          <p:nvPr/>
        </p:nvSpPr>
        <p:spPr>
          <a:xfrm>
            <a:off x="1448809" y="1529499"/>
            <a:ext cx="936046" cy="180346"/>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mj-lt"/>
              </a:rPr>
              <a:t>Login</a:t>
            </a:r>
            <a:endParaRPr lang="en-IN" sz="1600" dirty="0">
              <a:solidFill>
                <a:schemeClr val="tx1"/>
              </a:solidFill>
              <a:latin typeface="+mj-lt"/>
            </a:endParaRPr>
          </a:p>
        </p:txBody>
      </p:sp>
      <p:sp>
        <p:nvSpPr>
          <p:cNvPr id="12" name="Oval 11"/>
          <p:cNvSpPr/>
          <p:nvPr/>
        </p:nvSpPr>
        <p:spPr>
          <a:xfrm>
            <a:off x="582140" y="1097451"/>
            <a:ext cx="869184" cy="180346"/>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mj-lt"/>
              </a:rPr>
              <a:t>email</a:t>
            </a:r>
            <a:endParaRPr lang="en-IN" sz="1400" dirty="0">
              <a:solidFill>
                <a:schemeClr val="tx1"/>
              </a:solidFill>
              <a:latin typeface="+mj-lt"/>
            </a:endParaRPr>
          </a:p>
        </p:txBody>
      </p:sp>
      <p:sp>
        <p:nvSpPr>
          <p:cNvPr id="13" name="Oval 12"/>
          <p:cNvSpPr/>
          <p:nvPr/>
        </p:nvSpPr>
        <p:spPr>
          <a:xfrm>
            <a:off x="595009" y="1975008"/>
            <a:ext cx="1203486" cy="225432"/>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mj-lt"/>
              </a:rPr>
              <a:t>password</a:t>
            </a:r>
            <a:endParaRPr lang="en-IN" sz="1400" dirty="0">
              <a:solidFill>
                <a:schemeClr val="tx1"/>
              </a:solidFill>
              <a:latin typeface="+mj-lt"/>
            </a:endParaRPr>
          </a:p>
        </p:txBody>
      </p:sp>
      <p:sp>
        <p:nvSpPr>
          <p:cNvPr id="14" name="Diamond 13"/>
          <p:cNvSpPr/>
          <p:nvPr/>
        </p:nvSpPr>
        <p:spPr>
          <a:xfrm>
            <a:off x="3153837" y="1529499"/>
            <a:ext cx="334302" cy="180346"/>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j-lt"/>
            </a:endParaRPr>
          </a:p>
        </p:txBody>
      </p:sp>
      <p:sp>
        <p:nvSpPr>
          <p:cNvPr id="15" name="Rectangle 14"/>
          <p:cNvSpPr/>
          <p:nvPr/>
        </p:nvSpPr>
        <p:spPr>
          <a:xfrm>
            <a:off x="4329129" y="1529499"/>
            <a:ext cx="936046" cy="180346"/>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mj-lt"/>
              </a:rPr>
              <a:t>register</a:t>
            </a:r>
            <a:endParaRPr lang="en-IN" sz="1600" dirty="0">
              <a:solidFill>
                <a:schemeClr val="tx1"/>
              </a:solidFill>
              <a:latin typeface="+mj-lt"/>
            </a:endParaRPr>
          </a:p>
        </p:txBody>
      </p:sp>
      <p:sp>
        <p:nvSpPr>
          <p:cNvPr id="16" name="Oval 15"/>
          <p:cNvSpPr/>
          <p:nvPr/>
        </p:nvSpPr>
        <p:spPr>
          <a:xfrm>
            <a:off x="5838724" y="1241467"/>
            <a:ext cx="869184" cy="180346"/>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mj-lt"/>
              </a:rPr>
              <a:t>email</a:t>
            </a:r>
            <a:endParaRPr lang="en-IN" sz="1600" dirty="0">
              <a:solidFill>
                <a:schemeClr val="tx1"/>
              </a:solidFill>
              <a:latin typeface="+mj-lt"/>
            </a:endParaRPr>
          </a:p>
        </p:txBody>
      </p:sp>
      <p:sp>
        <p:nvSpPr>
          <p:cNvPr id="17" name="Oval 16"/>
          <p:cNvSpPr/>
          <p:nvPr/>
        </p:nvSpPr>
        <p:spPr>
          <a:xfrm>
            <a:off x="5491553" y="1686976"/>
            <a:ext cx="1203486" cy="225432"/>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mj-lt"/>
              </a:rPr>
              <a:t>password</a:t>
            </a:r>
            <a:endParaRPr lang="en-IN" sz="1200" dirty="0">
              <a:solidFill>
                <a:schemeClr val="tx1"/>
              </a:solidFill>
              <a:latin typeface="+mj-lt"/>
            </a:endParaRPr>
          </a:p>
        </p:txBody>
      </p:sp>
      <p:sp>
        <p:nvSpPr>
          <p:cNvPr id="18" name="Oval 17"/>
          <p:cNvSpPr/>
          <p:nvPr/>
        </p:nvSpPr>
        <p:spPr>
          <a:xfrm>
            <a:off x="5344963" y="2204493"/>
            <a:ext cx="1136626" cy="270518"/>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mj-lt"/>
              </a:rPr>
              <a:t>Confirm password</a:t>
            </a:r>
            <a:endParaRPr lang="en-IN" sz="1200" dirty="0">
              <a:solidFill>
                <a:schemeClr val="tx1"/>
              </a:solidFill>
              <a:latin typeface="+mj-lt"/>
            </a:endParaRPr>
          </a:p>
        </p:txBody>
      </p:sp>
      <p:sp>
        <p:nvSpPr>
          <p:cNvPr id="19" name="Oval 18"/>
          <p:cNvSpPr/>
          <p:nvPr/>
        </p:nvSpPr>
        <p:spPr>
          <a:xfrm>
            <a:off x="5491553" y="750872"/>
            <a:ext cx="1203486" cy="225432"/>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mj-lt"/>
              </a:rPr>
              <a:t>username</a:t>
            </a:r>
            <a:endParaRPr lang="en-IN" sz="1600" dirty="0">
              <a:solidFill>
                <a:schemeClr val="tx1"/>
              </a:solidFill>
              <a:latin typeface="+mj-lt"/>
            </a:endParaRPr>
          </a:p>
        </p:txBody>
      </p:sp>
      <p:sp>
        <p:nvSpPr>
          <p:cNvPr id="20" name="Rectangle 19"/>
          <p:cNvSpPr/>
          <p:nvPr/>
        </p:nvSpPr>
        <p:spPr>
          <a:xfrm>
            <a:off x="2896691" y="2623080"/>
            <a:ext cx="1136626" cy="225432"/>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mj-lt"/>
              </a:rPr>
              <a:t>City location</a:t>
            </a:r>
            <a:endParaRPr lang="en-IN" sz="1600" dirty="0">
              <a:solidFill>
                <a:schemeClr val="tx1"/>
              </a:solidFill>
              <a:latin typeface="+mj-lt"/>
            </a:endParaRPr>
          </a:p>
        </p:txBody>
      </p:sp>
      <p:sp>
        <p:nvSpPr>
          <p:cNvPr id="21" name="Oval 20"/>
          <p:cNvSpPr/>
          <p:nvPr/>
        </p:nvSpPr>
        <p:spPr>
          <a:xfrm>
            <a:off x="4398564" y="2465603"/>
            <a:ext cx="869184" cy="180346"/>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mj-lt"/>
              </a:rPr>
              <a:t>email</a:t>
            </a:r>
            <a:endParaRPr lang="en-IN" sz="1400" dirty="0">
              <a:solidFill>
                <a:schemeClr val="tx1"/>
              </a:solidFill>
              <a:latin typeface="+mj-lt"/>
            </a:endParaRPr>
          </a:p>
        </p:txBody>
      </p:sp>
      <p:cxnSp>
        <p:nvCxnSpPr>
          <p:cNvPr id="27" name="Straight Connector 26"/>
          <p:cNvCxnSpPr>
            <a:stCxn id="11" idx="1"/>
            <a:endCxn id="12" idx="5"/>
          </p:cNvCxnSpPr>
          <p:nvPr/>
        </p:nvCxnSpPr>
        <p:spPr>
          <a:xfrm flipH="1" flipV="1">
            <a:off x="1324035" y="1251386"/>
            <a:ext cx="124774" cy="3682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1" idx="1"/>
            <a:endCxn id="13" idx="0"/>
          </p:cNvCxnSpPr>
          <p:nvPr/>
        </p:nvCxnSpPr>
        <p:spPr>
          <a:xfrm flipH="1">
            <a:off x="1196752" y="1619672"/>
            <a:ext cx="252057" cy="3553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15" idx="2"/>
            <a:endCxn id="21" idx="0"/>
          </p:cNvCxnSpPr>
          <p:nvPr/>
        </p:nvCxnSpPr>
        <p:spPr>
          <a:xfrm>
            <a:off x="4797152" y="1709845"/>
            <a:ext cx="36004" cy="755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15" idx="2"/>
            <a:endCxn id="18" idx="1"/>
          </p:cNvCxnSpPr>
          <p:nvPr/>
        </p:nvCxnSpPr>
        <p:spPr>
          <a:xfrm>
            <a:off x="4797152" y="1709845"/>
            <a:ext cx="714266" cy="534264"/>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5" idx="3"/>
            <a:endCxn id="17" idx="2"/>
          </p:cNvCxnSpPr>
          <p:nvPr/>
        </p:nvCxnSpPr>
        <p:spPr>
          <a:xfrm>
            <a:off x="5265175" y="1619672"/>
            <a:ext cx="226378"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5" idx="3"/>
            <a:endCxn id="16" idx="2"/>
          </p:cNvCxnSpPr>
          <p:nvPr/>
        </p:nvCxnSpPr>
        <p:spPr>
          <a:xfrm flipV="1">
            <a:off x="5265175" y="1331640"/>
            <a:ext cx="573549"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15" idx="0"/>
            <a:endCxn id="19" idx="2"/>
          </p:cNvCxnSpPr>
          <p:nvPr/>
        </p:nvCxnSpPr>
        <p:spPr>
          <a:xfrm flipV="1">
            <a:off x="4797152" y="863588"/>
            <a:ext cx="694401" cy="665911"/>
          </a:xfrm>
          <a:prstGeom prst="line">
            <a:avLst/>
          </a:prstGeom>
        </p:spPr>
        <p:style>
          <a:lnRef idx="1">
            <a:schemeClr val="accent1"/>
          </a:lnRef>
          <a:fillRef idx="0">
            <a:schemeClr val="accent1"/>
          </a:fillRef>
          <a:effectRef idx="0">
            <a:schemeClr val="accent1"/>
          </a:effectRef>
          <a:fontRef idx="minor">
            <a:schemeClr val="tx1"/>
          </a:fontRef>
        </p:style>
      </p:cxnSp>
      <p:sp>
        <p:nvSpPr>
          <p:cNvPr id="46" name="Diamond 45"/>
          <p:cNvSpPr/>
          <p:nvPr/>
        </p:nvSpPr>
        <p:spPr>
          <a:xfrm>
            <a:off x="2649781" y="2105563"/>
            <a:ext cx="334302" cy="180346"/>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j-lt"/>
            </a:endParaRPr>
          </a:p>
        </p:txBody>
      </p:sp>
      <p:sp>
        <p:nvSpPr>
          <p:cNvPr id="47" name="Diamond 46"/>
          <p:cNvSpPr/>
          <p:nvPr/>
        </p:nvSpPr>
        <p:spPr>
          <a:xfrm>
            <a:off x="3729901" y="2105563"/>
            <a:ext cx="334302" cy="180346"/>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j-lt"/>
            </a:endParaRPr>
          </a:p>
        </p:txBody>
      </p:sp>
      <p:cxnSp>
        <p:nvCxnSpPr>
          <p:cNvPr id="49" name="Straight Connector 48"/>
          <p:cNvCxnSpPr>
            <a:stCxn id="15" idx="2"/>
            <a:endCxn id="47" idx="0"/>
          </p:cNvCxnSpPr>
          <p:nvPr/>
        </p:nvCxnSpPr>
        <p:spPr>
          <a:xfrm flipH="1">
            <a:off x="3897052" y="1709845"/>
            <a:ext cx="900100" cy="395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11" idx="2"/>
            <a:endCxn id="46" idx="0"/>
          </p:cNvCxnSpPr>
          <p:nvPr/>
        </p:nvCxnSpPr>
        <p:spPr>
          <a:xfrm>
            <a:off x="1916832" y="1709845"/>
            <a:ext cx="900100" cy="395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47" idx="2"/>
            <a:endCxn id="20" idx="0"/>
          </p:cNvCxnSpPr>
          <p:nvPr/>
        </p:nvCxnSpPr>
        <p:spPr>
          <a:xfrm flipH="1">
            <a:off x="3465004" y="2285909"/>
            <a:ext cx="432048" cy="337171"/>
          </a:xfrm>
          <a:prstGeom prst="line">
            <a:avLst/>
          </a:prstGeom>
        </p:spPr>
        <p:style>
          <a:lnRef idx="1">
            <a:schemeClr val="accent1"/>
          </a:lnRef>
          <a:fillRef idx="0">
            <a:schemeClr val="accent1"/>
          </a:fillRef>
          <a:effectRef idx="0">
            <a:schemeClr val="accent1"/>
          </a:effectRef>
          <a:fontRef idx="minor">
            <a:schemeClr val="tx1"/>
          </a:fontRef>
        </p:style>
      </p:cxnSp>
      <p:sp>
        <p:nvSpPr>
          <p:cNvPr id="60" name="Diamond 59"/>
          <p:cNvSpPr/>
          <p:nvPr/>
        </p:nvSpPr>
        <p:spPr>
          <a:xfrm>
            <a:off x="3297853" y="3617731"/>
            <a:ext cx="334302" cy="180346"/>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j-lt"/>
            </a:endParaRPr>
          </a:p>
        </p:txBody>
      </p:sp>
      <p:cxnSp>
        <p:nvCxnSpPr>
          <p:cNvPr id="62" name="Straight Connector 61"/>
          <p:cNvCxnSpPr>
            <a:stCxn id="20" idx="2"/>
            <a:endCxn id="60" idx="0"/>
          </p:cNvCxnSpPr>
          <p:nvPr/>
        </p:nvCxnSpPr>
        <p:spPr>
          <a:xfrm>
            <a:off x="3465004" y="2848512"/>
            <a:ext cx="0" cy="769219"/>
          </a:xfrm>
          <a:prstGeom prst="line">
            <a:avLst/>
          </a:prstGeom>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2896691" y="4553835"/>
            <a:ext cx="1136626" cy="180346"/>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mj-lt"/>
              </a:rPr>
              <a:t>Booking</a:t>
            </a:r>
            <a:endParaRPr lang="en-IN" sz="1600" dirty="0">
              <a:solidFill>
                <a:schemeClr val="tx1"/>
              </a:solidFill>
              <a:latin typeface="+mj-lt"/>
            </a:endParaRPr>
          </a:p>
        </p:txBody>
      </p:sp>
      <p:sp>
        <p:nvSpPr>
          <p:cNvPr id="68" name="Oval 67"/>
          <p:cNvSpPr/>
          <p:nvPr/>
        </p:nvSpPr>
        <p:spPr>
          <a:xfrm>
            <a:off x="1958014" y="3271152"/>
            <a:ext cx="1069764" cy="225432"/>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solidFill>
                  <a:schemeClr val="tx1"/>
                </a:solidFill>
                <a:latin typeface="+mj-lt"/>
              </a:rPr>
              <a:t>firstname</a:t>
            </a:r>
            <a:endParaRPr lang="en-IN" sz="1400" dirty="0">
              <a:solidFill>
                <a:schemeClr val="tx1"/>
              </a:solidFill>
              <a:latin typeface="+mj-lt"/>
            </a:endParaRPr>
          </a:p>
        </p:txBody>
      </p:sp>
      <p:sp>
        <p:nvSpPr>
          <p:cNvPr id="69" name="Oval 68"/>
          <p:cNvSpPr/>
          <p:nvPr/>
        </p:nvSpPr>
        <p:spPr>
          <a:xfrm>
            <a:off x="949902" y="3487176"/>
            <a:ext cx="1069764" cy="225432"/>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solidFill>
                  <a:schemeClr val="tx1"/>
                </a:solidFill>
                <a:latin typeface="+mj-lt"/>
              </a:rPr>
              <a:t>lastname</a:t>
            </a:r>
            <a:endParaRPr lang="en-IN" sz="1400" dirty="0">
              <a:solidFill>
                <a:schemeClr val="tx1"/>
              </a:solidFill>
              <a:latin typeface="+mj-lt"/>
            </a:endParaRPr>
          </a:p>
        </p:txBody>
      </p:sp>
      <p:sp>
        <p:nvSpPr>
          <p:cNvPr id="70" name="Oval 69"/>
          <p:cNvSpPr/>
          <p:nvPr/>
        </p:nvSpPr>
        <p:spPr>
          <a:xfrm>
            <a:off x="733878" y="3919224"/>
            <a:ext cx="1069764" cy="225432"/>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solidFill>
                  <a:schemeClr val="tx1"/>
                </a:solidFill>
                <a:latin typeface="+mj-lt"/>
              </a:rPr>
              <a:t>Areacode</a:t>
            </a:r>
            <a:endParaRPr lang="en-IN" sz="1400" dirty="0">
              <a:solidFill>
                <a:schemeClr val="tx1"/>
              </a:solidFill>
              <a:latin typeface="+mj-lt"/>
            </a:endParaRPr>
          </a:p>
        </p:txBody>
      </p:sp>
      <p:sp>
        <p:nvSpPr>
          <p:cNvPr id="71" name="Oval 70"/>
          <p:cNvSpPr/>
          <p:nvPr/>
        </p:nvSpPr>
        <p:spPr>
          <a:xfrm>
            <a:off x="661870" y="4351272"/>
            <a:ext cx="1069764" cy="225432"/>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mj-lt"/>
              </a:rPr>
              <a:t>Phone no</a:t>
            </a:r>
            <a:endParaRPr lang="en-IN" sz="1400" dirty="0">
              <a:solidFill>
                <a:schemeClr val="tx1"/>
              </a:solidFill>
              <a:latin typeface="+mj-lt"/>
            </a:endParaRPr>
          </a:p>
        </p:txBody>
      </p:sp>
      <p:sp>
        <p:nvSpPr>
          <p:cNvPr id="72" name="Oval 71"/>
          <p:cNvSpPr/>
          <p:nvPr/>
        </p:nvSpPr>
        <p:spPr>
          <a:xfrm>
            <a:off x="800737" y="4769859"/>
            <a:ext cx="936046" cy="180346"/>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mj-lt"/>
              </a:rPr>
              <a:t>street1</a:t>
            </a:r>
            <a:endParaRPr lang="en-IN" sz="1400" dirty="0">
              <a:solidFill>
                <a:schemeClr val="tx1"/>
              </a:solidFill>
              <a:latin typeface="+mj-lt"/>
            </a:endParaRPr>
          </a:p>
        </p:txBody>
      </p:sp>
      <p:sp>
        <p:nvSpPr>
          <p:cNvPr id="73" name="Oval 72"/>
          <p:cNvSpPr/>
          <p:nvPr/>
        </p:nvSpPr>
        <p:spPr>
          <a:xfrm>
            <a:off x="1016761" y="5129899"/>
            <a:ext cx="936046" cy="180346"/>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mj-lt"/>
              </a:rPr>
              <a:t>street2</a:t>
            </a:r>
            <a:endParaRPr lang="en-IN" sz="1400" dirty="0">
              <a:solidFill>
                <a:schemeClr val="tx1"/>
              </a:solidFill>
              <a:latin typeface="+mj-lt"/>
            </a:endParaRPr>
          </a:p>
        </p:txBody>
      </p:sp>
      <p:cxnSp>
        <p:nvCxnSpPr>
          <p:cNvPr id="75" name="Straight Connector 74"/>
          <p:cNvCxnSpPr>
            <a:stCxn id="68" idx="4"/>
            <a:endCxn id="64" idx="1"/>
          </p:cNvCxnSpPr>
          <p:nvPr/>
        </p:nvCxnSpPr>
        <p:spPr>
          <a:xfrm>
            <a:off x="2492896" y="3496584"/>
            <a:ext cx="403795" cy="1147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69" idx="5"/>
            <a:endCxn id="64" idx="1"/>
          </p:cNvCxnSpPr>
          <p:nvPr/>
        </p:nvCxnSpPr>
        <p:spPr>
          <a:xfrm>
            <a:off x="1863003" y="3679594"/>
            <a:ext cx="1033688" cy="964414"/>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70" idx="6"/>
            <a:endCxn id="64" idx="1"/>
          </p:cNvCxnSpPr>
          <p:nvPr/>
        </p:nvCxnSpPr>
        <p:spPr>
          <a:xfrm>
            <a:off x="1803642" y="4031940"/>
            <a:ext cx="1093049" cy="612068"/>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71" idx="6"/>
            <a:endCxn id="64" idx="1"/>
          </p:cNvCxnSpPr>
          <p:nvPr/>
        </p:nvCxnSpPr>
        <p:spPr>
          <a:xfrm>
            <a:off x="1731634" y="4463988"/>
            <a:ext cx="1165057"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72" idx="6"/>
            <a:endCxn id="64" idx="1"/>
          </p:cNvCxnSpPr>
          <p:nvPr/>
        </p:nvCxnSpPr>
        <p:spPr>
          <a:xfrm flipV="1">
            <a:off x="1736783" y="4644008"/>
            <a:ext cx="1159908"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73" idx="6"/>
            <a:endCxn id="64" idx="1"/>
          </p:cNvCxnSpPr>
          <p:nvPr/>
        </p:nvCxnSpPr>
        <p:spPr>
          <a:xfrm flipV="1">
            <a:off x="1952807" y="4644008"/>
            <a:ext cx="943884" cy="576064"/>
          </a:xfrm>
          <a:prstGeom prst="line">
            <a:avLst/>
          </a:prstGeom>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4905193" y="3761747"/>
            <a:ext cx="936046" cy="180346"/>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mj-lt"/>
              </a:rPr>
              <a:t>Payment</a:t>
            </a:r>
            <a:endParaRPr lang="en-IN" sz="1600" dirty="0">
              <a:solidFill>
                <a:schemeClr val="tx1"/>
              </a:solidFill>
              <a:latin typeface="+mj-lt"/>
            </a:endParaRPr>
          </a:p>
        </p:txBody>
      </p:sp>
      <p:sp>
        <p:nvSpPr>
          <p:cNvPr id="87" name="Diamond 86"/>
          <p:cNvSpPr/>
          <p:nvPr/>
        </p:nvSpPr>
        <p:spPr>
          <a:xfrm>
            <a:off x="4089941" y="4049779"/>
            <a:ext cx="334302" cy="180346"/>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j-lt"/>
            </a:endParaRPr>
          </a:p>
        </p:txBody>
      </p:sp>
      <p:cxnSp>
        <p:nvCxnSpPr>
          <p:cNvPr id="89" name="Straight Connector 88"/>
          <p:cNvCxnSpPr>
            <a:stCxn id="64" idx="3"/>
            <a:endCxn id="87" idx="2"/>
          </p:cNvCxnSpPr>
          <p:nvPr/>
        </p:nvCxnSpPr>
        <p:spPr>
          <a:xfrm flipV="1">
            <a:off x="4033317" y="4230125"/>
            <a:ext cx="223775" cy="413883"/>
          </a:xfrm>
          <a:prstGeom prst="line">
            <a:avLst/>
          </a:prstGeom>
        </p:spPr>
        <p:style>
          <a:lnRef idx="1">
            <a:schemeClr val="accent1"/>
          </a:lnRef>
          <a:fillRef idx="0">
            <a:schemeClr val="accent1"/>
          </a:fillRef>
          <a:effectRef idx="0">
            <a:schemeClr val="accent1"/>
          </a:effectRef>
          <a:fontRef idx="minor">
            <a:schemeClr val="tx1"/>
          </a:fontRef>
        </p:style>
      </p:cxnSp>
      <p:sp>
        <p:nvSpPr>
          <p:cNvPr id="92" name="Oval 91"/>
          <p:cNvSpPr/>
          <p:nvPr/>
        </p:nvSpPr>
        <p:spPr>
          <a:xfrm>
            <a:off x="4494994" y="5417931"/>
            <a:ext cx="568312" cy="180346"/>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mj-lt"/>
              </a:rPr>
              <a:t>city</a:t>
            </a:r>
            <a:endParaRPr lang="en-IN" sz="1400" dirty="0">
              <a:solidFill>
                <a:schemeClr val="tx1"/>
              </a:solidFill>
              <a:latin typeface="+mj-lt"/>
            </a:endParaRPr>
          </a:p>
        </p:txBody>
      </p:sp>
      <p:sp>
        <p:nvSpPr>
          <p:cNvPr id="93" name="Oval 92"/>
          <p:cNvSpPr/>
          <p:nvPr/>
        </p:nvSpPr>
        <p:spPr>
          <a:xfrm>
            <a:off x="4174818" y="5777971"/>
            <a:ext cx="668604" cy="180346"/>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mj-lt"/>
              </a:rPr>
              <a:t>state</a:t>
            </a:r>
            <a:endParaRPr lang="en-IN" sz="1400" dirty="0">
              <a:solidFill>
                <a:schemeClr val="tx1"/>
              </a:solidFill>
              <a:latin typeface="+mj-lt"/>
            </a:endParaRPr>
          </a:p>
        </p:txBody>
      </p:sp>
      <p:sp>
        <p:nvSpPr>
          <p:cNvPr id="94" name="Oval 93"/>
          <p:cNvSpPr/>
          <p:nvPr/>
        </p:nvSpPr>
        <p:spPr>
          <a:xfrm>
            <a:off x="3393025" y="6066003"/>
            <a:ext cx="936046" cy="180346"/>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mj-lt"/>
              </a:rPr>
              <a:t>country</a:t>
            </a:r>
            <a:endParaRPr lang="en-IN" sz="1400" dirty="0">
              <a:solidFill>
                <a:schemeClr val="tx1"/>
              </a:solidFill>
              <a:latin typeface="+mj-lt"/>
            </a:endParaRPr>
          </a:p>
        </p:txBody>
      </p:sp>
      <p:sp>
        <p:nvSpPr>
          <p:cNvPr id="95" name="Oval 94"/>
          <p:cNvSpPr/>
          <p:nvPr/>
        </p:nvSpPr>
        <p:spPr>
          <a:xfrm>
            <a:off x="4401137" y="5057891"/>
            <a:ext cx="936046" cy="180346"/>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solidFill>
                  <a:schemeClr val="tx1"/>
                </a:solidFill>
                <a:latin typeface="+mj-lt"/>
              </a:rPr>
              <a:t>pincode</a:t>
            </a:r>
            <a:endParaRPr lang="en-IN" sz="1400" dirty="0">
              <a:solidFill>
                <a:schemeClr val="tx1"/>
              </a:solidFill>
              <a:latin typeface="+mj-lt"/>
            </a:endParaRPr>
          </a:p>
        </p:txBody>
      </p:sp>
      <p:sp>
        <p:nvSpPr>
          <p:cNvPr id="96" name="Oval 95"/>
          <p:cNvSpPr/>
          <p:nvPr/>
        </p:nvSpPr>
        <p:spPr>
          <a:xfrm>
            <a:off x="1088769" y="5503400"/>
            <a:ext cx="936046" cy="225432"/>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mj-lt"/>
              </a:rPr>
              <a:t>Return with</a:t>
            </a:r>
            <a:endParaRPr lang="en-IN" sz="1400" dirty="0">
              <a:solidFill>
                <a:schemeClr val="tx1"/>
              </a:solidFill>
              <a:latin typeface="+mj-lt"/>
            </a:endParaRPr>
          </a:p>
        </p:txBody>
      </p:sp>
      <p:cxnSp>
        <p:nvCxnSpPr>
          <p:cNvPr id="98" name="Straight Connector 97"/>
          <p:cNvCxnSpPr>
            <a:stCxn id="64" idx="1"/>
            <a:endCxn id="96" idx="6"/>
          </p:cNvCxnSpPr>
          <p:nvPr/>
        </p:nvCxnSpPr>
        <p:spPr>
          <a:xfrm flipH="1">
            <a:off x="2024815" y="4644008"/>
            <a:ext cx="871876" cy="9721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Connector 99"/>
          <p:cNvCxnSpPr>
            <a:stCxn id="64" idx="2"/>
            <a:endCxn id="95" idx="2"/>
          </p:cNvCxnSpPr>
          <p:nvPr/>
        </p:nvCxnSpPr>
        <p:spPr>
          <a:xfrm>
            <a:off x="3465004" y="4734181"/>
            <a:ext cx="936133" cy="4138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64" idx="2"/>
            <a:endCxn id="92" idx="2"/>
          </p:cNvCxnSpPr>
          <p:nvPr/>
        </p:nvCxnSpPr>
        <p:spPr>
          <a:xfrm>
            <a:off x="3465004" y="4734181"/>
            <a:ext cx="1029990" cy="7739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64" idx="2"/>
            <a:endCxn id="93" idx="1"/>
          </p:cNvCxnSpPr>
          <p:nvPr/>
        </p:nvCxnSpPr>
        <p:spPr>
          <a:xfrm>
            <a:off x="3465004" y="4734181"/>
            <a:ext cx="807729" cy="10702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64" idx="2"/>
            <a:endCxn id="94" idx="0"/>
          </p:cNvCxnSpPr>
          <p:nvPr/>
        </p:nvCxnSpPr>
        <p:spPr>
          <a:xfrm>
            <a:off x="3465004" y="4734181"/>
            <a:ext cx="396044" cy="1331822"/>
          </a:xfrm>
          <a:prstGeom prst="line">
            <a:avLst/>
          </a:prstGeom>
        </p:spPr>
        <p:style>
          <a:lnRef idx="1">
            <a:schemeClr val="accent1"/>
          </a:lnRef>
          <a:fillRef idx="0">
            <a:schemeClr val="accent1"/>
          </a:fillRef>
          <a:effectRef idx="0">
            <a:schemeClr val="accent1"/>
          </a:effectRef>
          <a:fontRef idx="minor">
            <a:schemeClr val="tx1"/>
          </a:fontRef>
        </p:style>
      </p:cxnSp>
      <p:sp>
        <p:nvSpPr>
          <p:cNvPr id="108" name="Flowchart: Terminator 107"/>
          <p:cNvSpPr/>
          <p:nvPr/>
        </p:nvSpPr>
        <p:spPr>
          <a:xfrm>
            <a:off x="5558414" y="5633955"/>
            <a:ext cx="1069764" cy="180346"/>
          </a:xfrm>
          <a:prstGeom prst="flowChartTerminator">
            <a:avLst/>
          </a:prstGeom>
          <a:solidFill>
            <a:schemeClr val="accent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mj-lt"/>
              </a:rPr>
              <a:t>Close </a:t>
            </a:r>
            <a:endParaRPr lang="en-IN" sz="1600" dirty="0">
              <a:solidFill>
                <a:schemeClr val="tx1"/>
              </a:solidFill>
              <a:latin typeface="+mj-lt"/>
            </a:endParaRPr>
          </a:p>
        </p:txBody>
      </p:sp>
      <p:cxnSp>
        <p:nvCxnSpPr>
          <p:cNvPr id="110" name="Elbow Connector 109"/>
          <p:cNvCxnSpPr>
            <a:stCxn id="86" idx="2"/>
            <a:endCxn id="108" idx="0"/>
          </p:cNvCxnSpPr>
          <p:nvPr/>
        </p:nvCxnSpPr>
        <p:spPr>
          <a:xfrm rot="16200000" flipH="1">
            <a:off x="4887325" y="4427984"/>
            <a:ext cx="1691862" cy="7200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Elbow Connector 111"/>
          <p:cNvCxnSpPr>
            <a:stCxn id="10" idx="1"/>
            <a:endCxn id="11" idx="0"/>
          </p:cNvCxnSpPr>
          <p:nvPr/>
        </p:nvCxnSpPr>
        <p:spPr>
          <a:xfrm rot="10800000" flipV="1">
            <a:off x="1916832" y="827583"/>
            <a:ext cx="689254" cy="70191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stCxn id="47" idx="2"/>
            <a:endCxn id="20" idx="0"/>
          </p:cNvCxnSpPr>
          <p:nvPr/>
        </p:nvCxnSpPr>
        <p:spPr>
          <a:xfrm flipH="1">
            <a:off x="3465004" y="2285909"/>
            <a:ext cx="432048" cy="337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stCxn id="46" idx="2"/>
            <a:endCxn id="20" idx="0"/>
          </p:cNvCxnSpPr>
          <p:nvPr/>
        </p:nvCxnSpPr>
        <p:spPr>
          <a:xfrm>
            <a:off x="2816932" y="2285909"/>
            <a:ext cx="648072" cy="337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stCxn id="14" idx="1"/>
            <a:endCxn id="11" idx="3"/>
          </p:cNvCxnSpPr>
          <p:nvPr/>
        </p:nvCxnSpPr>
        <p:spPr>
          <a:xfrm flipH="1">
            <a:off x="2384855" y="1619672"/>
            <a:ext cx="7689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stCxn id="14" idx="3"/>
            <a:endCxn id="15" idx="1"/>
          </p:cNvCxnSpPr>
          <p:nvPr/>
        </p:nvCxnSpPr>
        <p:spPr>
          <a:xfrm>
            <a:off x="3488139" y="1619672"/>
            <a:ext cx="8409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60" idx="2"/>
            <a:endCxn id="64" idx="0"/>
          </p:cNvCxnSpPr>
          <p:nvPr/>
        </p:nvCxnSpPr>
        <p:spPr>
          <a:xfrm>
            <a:off x="3465004" y="3798077"/>
            <a:ext cx="0" cy="755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87" idx="0"/>
            <a:endCxn id="86" idx="1"/>
          </p:cNvCxnSpPr>
          <p:nvPr/>
        </p:nvCxnSpPr>
        <p:spPr>
          <a:xfrm flipV="1">
            <a:off x="4257092" y="3851920"/>
            <a:ext cx="648101" cy="197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6" name="Isosceles Triangle 125"/>
          <p:cNvSpPr/>
          <p:nvPr/>
        </p:nvSpPr>
        <p:spPr>
          <a:xfrm>
            <a:off x="2518634" y="6236941"/>
            <a:ext cx="668604" cy="270518"/>
          </a:xfrm>
          <a:prstGeom prst="triangl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j-lt"/>
            </a:endParaRPr>
          </a:p>
        </p:txBody>
      </p:sp>
      <p:cxnSp>
        <p:nvCxnSpPr>
          <p:cNvPr id="128" name="Straight Arrow Connector 127"/>
          <p:cNvCxnSpPr>
            <a:stCxn id="64" idx="2"/>
            <a:endCxn id="126" idx="0"/>
          </p:cNvCxnSpPr>
          <p:nvPr/>
        </p:nvCxnSpPr>
        <p:spPr>
          <a:xfrm flipH="1">
            <a:off x="2852936" y="4734181"/>
            <a:ext cx="612068" cy="1502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9" name="Rectangle 128"/>
          <p:cNvSpPr/>
          <p:nvPr/>
        </p:nvSpPr>
        <p:spPr>
          <a:xfrm>
            <a:off x="1662260" y="7218131"/>
            <a:ext cx="869184" cy="180346"/>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mj-lt"/>
              </a:rPr>
              <a:t>Cars </a:t>
            </a:r>
            <a:endParaRPr lang="en-IN" sz="1600" dirty="0">
              <a:solidFill>
                <a:schemeClr val="tx1"/>
              </a:solidFill>
              <a:latin typeface="+mj-lt"/>
            </a:endParaRPr>
          </a:p>
        </p:txBody>
      </p:sp>
      <p:sp>
        <p:nvSpPr>
          <p:cNvPr id="130" name="Rectangle 129"/>
          <p:cNvSpPr/>
          <p:nvPr/>
        </p:nvSpPr>
        <p:spPr>
          <a:xfrm>
            <a:off x="4182540" y="7146123"/>
            <a:ext cx="869184" cy="180346"/>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mj-lt"/>
              </a:rPr>
              <a:t>Bikes </a:t>
            </a:r>
            <a:endParaRPr lang="en-IN" sz="1600" dirty="0">
              <a:solidFill>
                <a:schemeClr val="tx1"/>
              </a:solidFill>
              <a:latin typeface="+mj-lt"/>
            </a:endParaRPr>
          </a:p>
        </p:txBody>
      </p:sp>
      <p:cxnSp>
        <p:nvCxnSpPr>
          <p:cNvPr id="132" name="Straight Arrow Connector 131"/>
          <p:cNvCxnSpPr>
            <a:stCxn id="126" idx="2"/>
            <a:endCxn id="129" idx="0"/>
          </p:cNvCxnSpPr>
          <p:nvPr/>
        </p:nvCxnSpPr>
        <p:spPr>
          <a:xfrm flipH="1">
            <a:off x="2096852" y="6507459"/>
            <a:ext cx="421782" cy="710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126" idx="4"/>
            <a:endCxn id="130" idx="1"/>
          </p:cNvCxnSpPr>
          <p:nvPr/>
        </p:nvCxnSpPr>
        <p:spPr>
          <a:xfrm>
            <a:off x="3187238" y="6507459"/>
            <a:ext cx="995302" cy="72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5" name="Oval 134"/>
          <p:cNvSpPr/>
          <p:nvPr/>
        </p:nvSpPr>
        <p:spPr>
          <a:xfrm>
            <a:off x="4329493" y="8226243"/>
            <a:ext cx="727678" cy="180346"/>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mj-lt"/>
              </a:rPr>
              <a:t>name</a:t>
            </a:r>
            <a:endParaRPr lang="en-IN" sz="1400" dirty="0">
              <a:solidFill>
                <a:schemeClr val="tx1"/>
              </a:solidFill>
              <a:latin typeface="+mj-lt"/>
            </a:endParaRPr>
          </a:p>
        </p:txBody>
      </p:sp>
      <p:sp>
        <p:nvSpPr>
          <p:cNvPr id="136" name="Oval 135"/>
          <p:cNvSpPr/>
          <p:nvPr/>
        </p:nvSpPr>
        <p:spPr>
          <a:xfrm>
            <a:off x="5329221" y="8010219"/>
            <a:ext cx="727678" cy="180346"/>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mj-lt"/>
              </a:rPr>
              <a:t>price</a:t>
            </a:r>
            <a:endParaRPr lang="en-IN" sz="1400" dirty="0">
              <a:solidFill>
                <a:schemeClr val="tx1"/>
              </a:solidFill>
              <a:latin typeface="+mj-lt"/>
            </a:endParaRPr>
          </a:p>
        </p:txBody>
      </p:sp>
      <p:sp>
        <p:nvSpPr>
          <p:cNvPr id="137" name="Oval 136"/>
          <p:cNvSpPr/>
          <p:nvPr/>
        </p:nvSpPr>
        <p:spPr>
          <a:xfrm>
            <a:off x="5566498" y="7447616"/>
            <a:ext cx="1061980" cy="225432"/>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mj-lt"/>
              </a:rPr>
              <a:t>discount</a:t>
            </a:r>
            <a:endParaRPr lang="en-IN" sz="1400" dirty="0">
              <a:solidFill>
                <a:schemeClr val="tx1"/>
              </a:solidFill>
              <a:latin typeface="+mj-lt"/>
            </a:endParaRPr>
          </a:p>
        </p:txBody>
      </p:sp>
      <p:sp>
        <p:nvSpPr>
          <p:cNvPr id="138" name="Oval 137"/>
          <p:cNvSpPr/>
          <p:nvPr/>
        </p:nvSpPr>
        <p:spPr>
          <a:xfrm>
            <a:off x="5556202" y="6858091"/>
            <a:ext cx="794540" cy="180346"/>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mj-lt"/>
              </a:rPr>
              <a:t>image</a:t>
            </a:r>
            <a:endParaRPr lang="en-IN" sz="1400" dirty="0">
              <a:solidFill>
                <a:schemeClr val="tx1"/>
              </a:solidFill>
              <a:latin typeface="+mj-lt"/>
            </a:endParaRPr>
          </a:p>
        </p:txBody>
      </p:sp>
      <p:sp>
        <p:nvSpPr>
          <p:cNvPr id="139" name="Oval 138"/>
          <p:cNvSpPr/>
          <p:nvPr/>
        </p:nvSpPr>
        <p:spPr>
          <a:xfrm>
            <a:off x="4761541" y="6498051"/>
            <a:ext cx="727678" cy="180346"/>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mj-lt"/>
              </a:rPr>
              <a:t>id</a:t>
            </a:r>
            <a:endParaRPr lang="en-IN" sz="1400" dirty="0">
              <a:solidFill>
                <a:schemeClr val="tx1"/>
              </a:solidFill>
              <a:latin typeface="+mj-lt"/>
            </a:endParaRPr>
          </a:p>
        </p:txBody>
      </p:sp>
      <p:sp>
        <p:nvSpPr>
          <p:cNvPr id="140" name="Oval 139"/>
          <p:cNvSpPr/>
          <p:nvPr/>
        </p:nvSpPr>
        <p:spPr>
          <a:xfrm>
            <a:off x="2889333" y="7794195"/>
            <a:ext cx="727678" cy="180346"/>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mj-lt"/>
              </a:rPr>
              <a:t>id</a:t>
            </a:r>
            <a:endParaRPr lang="en-IN" sz="1400" dirty="0">
              <a:solidFill>
                <a:schemeClr val="tx1"/>
              </a:solidFill>
              <a:latin typeface="+mj-lt"/>
            </a:endParaRPr>
          </a:p>
        </p:txBody>
      </p:sp>
      <p:sp>
        <p:nvSpPr>
          <p:cNvPr id="141" name="Oval 140"/>
          <p:cNvSpPr/>
          <p:nvPr/>
        </p:nvSpPr>
        <p:spPr>
          <a:xfrm>
            <a:off x="2675882" y="8226243"/>
            <a:ext cx="794540" cy="180346"/>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mj-lt"/>
              </a:rPr>
              <a:t>image</a:t>
            </a:r>
            <a:endParaRPr lang="en-IN" sz="1400" dirty="0">
              <a:solidFill>
                <a:schemeClr val="tx1"/>
              </a:solidFill>
              <a:latin typeface="+mj-lt"/>
            </a:endParaRPr>
          </a:p>
        </p:txBody>
      </p:sp>
      <p:sp>
        <p:nvSpPr>
          <p:cNvPr id="142" name="Oval 141"/>
          <p:cNvSpPr/>
          <p:nvPr/>
        </p:nvSpPr>
        <p:spPr>
          <a:xfrm>
            <a:off x="1449173" y="8730299"/>
            <a:ext cx="727678" cy="180346"/>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mj-lt"/>
              </a:rPr>
              <a:t>name</a:t>
            </a:r>
            <a:endParaRPr lang="en-IN" sz="1400" dirty="0">
              <a:solidFill>
                <a:schemeClr val="tx1"/>
              </a:solidFill>
              <a:latin typeface="+mj-lt"/>
            </a:endParaRPr>
          </a:p>
        </p:txBody>
      </p:sp>
      <p:sp>
        <p:nvSpPr>
          <p:cNvPr id="143" name="Oval 142"/>
          <p:cNvSpPr/>
          <p:nvPr/>
        </p:nvSpPr>
        <p:spPr>
          <a:xfrm>
            <a:off x="2385277" y="8730299"/>
            <a:ext cx="727678" cy="180346"/>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mj-lt"/>
              </a:rPr>
              <a:t>price</a:t>
            </a:r>
            <a:endParaRPr lang="en-IN" sz="1400" dirty="0">
              <a:solidFill>
                <a:schemeClr val="tx1"/>
              </a:solidFill>
              <a:latin typeface="+mj-lt"/>
            </a:endParaRPr>
          </a:p>
        </p:txBody>
      </p:sp>
      <p:sp>
        <p:nvSpPr>
          <p:cNvPr id="144" name="Oval 143"/>
          <p:cNvSpPr/>
          <p:nvPr/>
        </p:nvSpPr>
        <p:spPr>
          <a:xfrm>
            <a:off x="669954" y="8167696"/>
            <a:ext cx="1061980" cy="225432"/>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mj-lt"/>
              </a:rPr>
              <a:t>discount</a:t>
            </a:r>
            <a:endParaRPr lang="en-IN" sz="1400" dirty="0">
              <a:solidFill>
                <a:schemeClr val="tx1"/>
              </a:solidFill>
              <a:latin typeface="+mj-lt"/>
            </a:endParaRPr>
          </a:p>
        </p:txBody>
      </p:sp>
      <p:cxnSp>
        <p:nvCxnSpPr>
          <p:cNvPr id="146" name="Straight Connector 145"/>
          <p:cNvCxnSpPr>
            <a:stCxn id="129" idx="2"/>
            <a:endCxn id="144" idx="0"/>
          </p:cNvCxnSpPr>
          <p:nvPr/>
        </p:nvCxnSpPr>
        <p:spPr>
          <a:xfrm flipH="1">
            <a:off x="1200944" y="7398477"/>
            <a:ext cx="895908" cy="7692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129" idx="2"/>
            <a:endCxn id="142" idx="0"/>
          </p:cNvCxnSpPr>
          <p:nvPr/>
        </p:nvCxnSpPr>
        <p:spPr>
          <a:xfrm flipH="1">
            <a:off x="1813012" y="7398477"/>
            <a:ext cx="283840" cy="13318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0" name="Straight Connector 149"/>
          <p:cNvCxnSpPr>
            <a:stCxn id="129" idx="2"/>
            <a:endCxn id="143" idx="1"/>
          </p:cNvCxnSpPr>
          <p:nvPr/>
        </p:nvCxnSpPr>
        <p:spPr>
          <a:xfrm>
            <a:off x="2096852" y="7398477"/>
            <a:ext cx="394991" cy="13582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2" name="Straight Connector 151"/>
          <p:cNvCxnSpPr>
            <a:stCxn id="129" idx="2"/>
            <a:endCxn id="141" idx="2"/>
          </p:cNvCxnSpPr>
          <p:nvPr/>
        </p:nvCxnSpPr>
        <p:spPr>
          <a:xfrm>
            <a:off x="2096852" y="7398477"/>
            <a:ext cx="579030" cy="9179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4" name="Straight Connector 153"/>
          <p:cNvCxnSpPr>
            <a:stCxn id="129" idx="2"/>
            <a:endCxn id="140" idx="2"/>
          </p:cNvCxnSpPr>
          <p:nvPr/>
        </p:nvCxnSpPr>
        <p:spPr>
          <a:xfrm>
            <a:off x="2096852" y="7398477"/>
            <a:ext cx="792481" cy="4858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6" name="Straight Connector 155"/>
          <p:cNvCxnSpPr>
            <a:stCxn id="130" idx="0"/>
            <a:endCxn id="139" idx="3"/>
          </p:cNvCxnSpPr>
          <p:nvPr/>
        </p:nvCxnSpPr>
        <p:spPr>
          <a:xfrm flipV="1">
            <a:off x="4617132" y="6651986"/>
            <a:ext cx="250975" cy="4941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8" name="Straight Connector 157"/>
          <p:cNvCxnSpPr>
            <a:stCxn id="130" idx="3"/>
            <a:endCxn id="138" idx="3"/>
          </p:cNvCxnSpPr>
          <p:nvPr/>
        </p:nvCxnSpPr>
        <p:spPr>
          <a:xfrm flipV="1">
            <a:off x="5051724" y="7012026"/>
            <a:ext cx="620836" cy="2242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0" name="Straight Connector 159"/>
          <p:cNvCxnSpPr>
            <a:stCxn id="130" idx="3"/>
            <a:endCxn id="137" idx="1"/>
          </p:cNvCxnSpPr>
          <p:nvPr/>
        </p:nvCxnSpPr>
        <p:spPr>
          <a:xfrm>
            <a:off x="5051724" y="7236296"/>
            <a:ext cx="670297" cy="2443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Straight Connector 161"/>
          <p:cNvCxnSpPr>
            <a:stCxn id="130" idx="3"/>
            <a:endCxn id="136" idx="1"/>
          </p:cNvCxnSpPr>
          <p:nvPr/>
        </p:nvCxnSpPr>
        <p:spPr>
          <a:xfrm>
            <a:off x="5051724" y="7236296"/>
            <a:ext cx="384063" cy="8003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Straight Connector 163"/>
          <p:cNvCxnSpPr>
            <a:stCxn id="130" idx="2"/>
            <a:endCxn id="135" idx="0"/>
          </p:cNvCxnSpPr>
          <p:nvPr/>
        </p:nvCxnSpPr>
        <p:spPr>
          <a:xfrm>
            <a:off x="4617132" y="7326469"/>
            <a:ext cx="76200" cy="899774"/>
          </a:xfrm>
          <a:prstGeom prst="line">
            <a:avLst/>
          </a:prstGeom>
        </p:spPr>
        <p:style>
          <a:lnRef idx="1">
            <a:schemeClr val="accent1"/>
          </a:lnRef>
          <a:fillRef idx="0">
            <a:schemeClr val="accent1"/>
          </a:fillRef>
          <a:effectRef idx="0">
            <a:schemeClr val="accent1"/>
          </a:effectRef>
          <a:fontRef idx="minor">
            <a:schemeClr val="tx1"/>
          </a:fontRef>
        </p:style>
      </p:cxnSp>
      <p:sp>
        <p:nvSpPr>
          <p:cNvPr id="167" name="Oval 166"/>
          <p:cNvSpPr/>
          <p:nvPr/>
        </p:nvSpPr>
        <p:spPr>
          <a:xfrm>
            <a:off x="3971664" y="3161432"/>
            <a:ext cx="1002904" cy="199020"/>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mj-lt"/>
              </a:rPr>
              <a:t>Card no</a:t>
            </a:r>
            <a:endParaRPr lang="en-IN" sz="1400" dirty="0">
              <a:solidFill>
                <a:schemeClr val="tx1"/>
              </a:solidFill>
              <a:latin typeface="+mj-lt"/>
            </a:endParaRPr>
          </a:p>
        </p:txBody>
      </p:sp>
      <p:sp>
        <p:nvSpPr>
          <p:cNvPr id="168" name="Oval 167"/>
          <p:cNvSpPr/>
          <p:nvPr/>
        </p:nvSpPr>
        <p:spPr>
          <a:xfrm>
            <a:off x="4835760" y="2852566"/>
            <a:ext cx="1002904" cy="270518"/>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mj-lt"/>
              </a:rPr>
              <a:t>Card holder</a:t>
            </a:r>
            <a:endParaRPr lang="en-IN" sz="1400" dirty="0">
              <a:solidFill>
                <a:schemeClr val="tx1"/>
              </a:solidFill>
              <a:latin typeface="+mj-lt"/>
            </a:endParaRPr>
          </a:p>
        </p:txBody>
      </p:sp>
      <p:sp>
        <p:nvSpPr>
          <p:cNvPr id="169" name="Oval 168"/>
          <p:cNvSpPr/>
          <p:nvPr/>
        </p:nvSpPr>
        <p:spPr>
          <a:xfrm>
            <a:off x="5905285" y="4193795"/>
            <a:ext cx="727678" cy="180346"/>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solidFill>
                  <a:schemeClr val="tx1"/>
                </a:solidFill>
                <a:latin typeface="+mj-lt"/>
              </a:rPr>
              <a:t>cvv</a:t>
            </a:r>
            <a:endParaRPr lang="en-IN" sz="1400" dirty="0">
              <a:solidFill>
                <a:schemeClr val="tx1"/>
              </a:solidFill>
              <a:latin typeface="+mj-lt"/>
            </a:endParaRPr>
          </a:p>
        </p:txBody>
      </p:sp>
      <p:sp>
        <p:nvSpPr>
          <p:cNvPr id="170" name="Oval 169"/>
          <p:cNvSpPr/>
          <p:nvPr/>
        </p:nvSpPr>
        <p:spPr>
          <a:xfrm>
            <a:off x="5770885" y="3113675"/>
            <a:ext cx="977478" cy="180346"/>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tx1"/>
                </a:solidFill>
                <a:latin typeface="+mj-lt"/>
              </a:rPr>
              <a:t>expirey</a:t>
            </a:r>
            <a:endParaRPr lang="en-IN" sz="1600" dirty="0">
              <a:solidFill>
                <a:schemeClr val="tx1"/>
              </a:solidFill>
              <a:latin typeface="+mj-lt"/>
            </a:endParaRPr>
          </a:p>
        </p:txBody>
      </p:sp>
      <p:cxnSp>
        <p:nvCxnSpPr>
          <p:cNvPr id="172" name="Straight Connector 171"/>
          <p:cNvCxnSpPr>
            <a:stCxn id="167" idx="4"/>
            <a:endCxn id="86" idx="0"/>
          </p:cNvCxnSpPr>
          <p:nvPr/>
        </p:nvCxnSpPr>
        <p:spPr>
          <a:xfrm>
            <a:off x="4473116" y="3360452"/>
            <a:ext cx="900100" cy="4012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Connector 173"/>
          <p:cNvCxnSpPr>
            <a:stCxn id="168" idx="4"/>
            <a:endCxn id="86" idx="0"/>
          </p:cNvCxnSpPr>
          <p:nvPr/>
        </p:nvCxnSpPr>
        <p:spPr>
          <a:xfrm>
            <a:off x="5337212" y="3123084"/>
            <a:ext cx="36004" cy="6386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6" name="Straight Connector 175"/>
          <p:cNvCxnSpPr>
            <a:stCxn id="170" idx="4"/>
            <a:endCxn id="86" idx="0"/>
          </p:cNvCxnSpPr>
          <p:nvPr/>
        </p:nvCxnSpPr>
        <p:spPr>
          <a:xfrm flipH="1">
            <a:off x="5373216" y="3294021"/>
            <a:ext cx="886408" cy="467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p:cNvCxnSpPr>
            <a:stCxn id="169" idx="0"/>
            <a:endCxn id="86" idx="3"/>
          </p:cNvCxnSpPr>
          <p:nvPr/>
        </p:nvCxnSpPr>
        <p:spPr>
          <a:xfrm flipH="1" flipV="1">
            <a:off x="5841239" y="3851920"/>
            <a:ext cx="427885" cy="341875"/>
          </a:xfrm>
          <a:prstGeom prst="line">
            <a:avLst/>
          </a:prstGeom>
        </p:spPr>
        <p:style>
          <a:lnRef idx="1">
            <a:schemeClr val="accent1"/>
          </a:lnRef>
          <a:fillRef idx="0">
            <a:schemeClr val="accent1"/>
          </a:fillRef>
          <a:effectRef idx="0">
            <a:schemeClr val="accent1"/>
          </a:effectRef>
          <a:fontRef idx="minor">
            <a:schemeClr val="tx1"/>
          </a:fontRef>
        </p:style>
      </p:cxnSp>
      <p:sp>
        <p:nvSpPr>
          <p:cNvPr id="179" name="TextBox 178"/>
          <p:cNvSpPr txBox="1"/>
          <p:nvPr/>
        </p:nvSpPr>
        <p:spPr>
          <a:xfrm>
            <a:off x="580913" y="170182"/>
            <a:ext cx="2707842" cy="369332"/>
          </a:xfrm>
          <a:prstGeom prst="rect">
            <a:avLst/>
          </a:prstGeom>
          <a:noFill/>
        </p:spPr>
        <p:txBody>
          <a:bodyPr wrap="square" rtlCol="0">
            <a:spAutoFit/>
          </a:bodyPr>
          <a:lstStyle/>
          <a:p>
            <a:r>
              <a:rPr lang="en-US" b="1" dirty="0" smtClean="0">
                <a:latin typeface="+mj-lt"/>
              </a:rPr>
              <a:t>ER-Diagram :-</a:t>
            </a:r>
            <a:endParaRPr lang="en-IN" b="1" dirty="0">
              <a:latin typeface="+mj-lt"/>
            </a:endParaRPr>
          </a:p>
        </p:txBody>
      </p:sp>
    </p:spTree>
    <p:extLst>
      <p:ext uri="{BB962C8B-B14F-4D97-AF65-F5344CB8AC3E}">
        <p14:creationId xmlns:p14="http://schemas.microsoft.com/office/powerpoint/2010/main" val="34055318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76872" y="3504074"/>
            <a:ext cx="2808312" cy="707886"/>
          </a:xfrm>
          <a:prstGeom prst="rect">
            <a:avLst/>
          </a:prstGeom>
          <a:noFill/>
        </p:spPr>
        <p:txBody>
          <a:bodyPr wrap="square" rtlCol="0">
            <a:spAutoFit/>
          </a:bodyPr>
          <a:lstStyle/>
          <a:p>
            <a:r>
              <a:rPr lang="en-IN" sz="4000" b="1" dirty="0" smtClean="0"/>
              <a:t>Source Code </a:t>
            </a:r>
            <a:endParaRPr lang="en-IN" sz="4000" b="1" dirty="0"/>
          </a:p>
        </p:txBody>
      </p:sp>
    </p:spTree>
    <p:extLst>
      <p:ext uri="{BB962C8B-B14F-4D97-AF65-F5344CB8AC3E}">
        <p14:creationId xmlns:p14="http://schemas.microsoft.com/office/powerpoint/2010/main" val="15821484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48680" y="683568"/>
            <a:ext cx="6408712" cy="8494633"/>
          </a:xfrm>
          <a:prstGeom prst="rect">
            <a:avLst/>
          </a:prstGeom>
          <a:noFill/>
        </p:spPr>
        <p:txBody>
          <a:bodyPr wrap="square" rtlCol="0">
            <a:spAutoFit/>
          </a:bodyPr>
          <a:lstStyle/>
          <a:p>
            <a:r>
              <a:rPr lang="en-IN" sz="1400" dirty="0"/>
              <a:t>&lt;!DOCTYPE html&gt;</a:t>
            </a:r>
          </a:p>
          <a:p>
            <a:r>
              <a:rPr lang="en-IN" sz="1400" dirty="0"/>
              <a:t>&lt;html&gt;</a:t>
            </a:r>
          </a:p>
          <a:p>
            <a:r>
              <a:rPr lang="en-IN" sz="1400" dirty="0"/>
              <a:t>&lt;head&gt;</a:t>
            </a:r>
          </a:p>
          <a:p>
            <a:r>
              <a:rPr lang="en-IN" sz="1400" dirty="0"/>
              <a:t>	&lt;title&gt;Vehicle Rentals&lt;/title&gt;</a:t>
            </a:r>
          </a:p>
          <a:p>
            <a:r>
              <a:rPr lang="en-IN" sz="1400" dirty="0"/>
              <a:t>  &lt;link </a:t>
            </a:r>
            <a:r>
              <a:rPr lang="en-IN" sz="1400" dirty="0" err="1"/>
              <a:t>rel</a:t>
            </a:r>
            <a:r>
              <a:rPr lang="en-IN" sz="1400" dirty="0"/>
              <a:t>="shortcut icon" </a:t>
            </a:r>
            <a:r>
              <a:rPr lang="en-IN" sz="1400" dirty="0" err="1"/>
              <a:t>href</a:t>
            </a:r>
            <a:r>
              <a:rPr lang="en-IN" sz="1400" dirty="0"/>
              <a:t>="video/dfhvahsvfajkgfkf.png"&gt;</a:t>
            </a:r>
          </a:p>
          <a:p>
            <a:r>
              <a:rPr lang="en-IN" sz="1400" dirty="0"/>
              <a:t>	&lt;link </a:t>
            </a:r>
            <a:r>
              <a:rPr lang="en-IN" sz="1400" dirty="0" err="1"/>
              <a:t>rel</a:t>
            </a:r>
            <a:r>
              <a:rPr lang="en-IN" sz="1400" dirty="0"/>
              <a:t>="stylesheet" type="text/</a:t>
            </a:r>
            <a:r>
              <a:rPr lang="en-IN" sz="1400" dirty="0" err="1"/>
              <a:t>css</a:t>
            </a:r>
            <a:r>
              <a:rPr lang="en-IN" sz="1400" dirty="0"/>
              <a:t>" </a:t>
            </a:r>
            <a:r>
              <a:rPr lang="en-IN" sz="1400" dirty="0" err="1"/>
              <a:t>href</a:t>
            </a:r>
            <a:r>
              <a:rPr lang="en-IN" sz="1400" dirty="0"/>
              <a:t>="</a:t>
            </a:r>
            <a:r>
              <a:rPr lang="en-IN" sz="1400" dirty="0" err="1"/>
              <a:t>css</a:t>
            </a:r>
            <a:r>
              <a:rPr lang="en-IN" sz="1400" dirty="0"/>
              <a:t>/firststyle.css"&gt;</a:t>
            </a:r>
          </a:p>
          <a:p>
            <a:r>
              <a:rPr lang="en-IN" sz="1400" dirty="0"/>
              <a:t>	&lt;link </a:t>
            </a:r>
            <a:r>
              <a:rPr lang="en-IN" sz="1400" dirty="0" err="1"/>
              <a:t>href</a:t>
            </a:r>
            <a:r>
              <a:rPr lang="en-IN" sz="1400" dirty="0"/>
              <a:t>="https://fonts.googleapis.com/</a:t>
            </a:r>
            <a:r>
              <a:rPr lang="en-IN" sz="1400" dirty="0" err="1"/>
              <a:t>css?family</a:t>
            </a:r>
            <a:r>
              <a:rPr lang="en-IN" sz="1400" dirty="0"/>
              <a:t>=Flamenco" </a:t>
            </a:r>
            <a:r>
              <a:rPr lang="en-IN" sz="1400" dirty="0" err="1"/>
              <a:t>rel</a:t>
            </a:r>
            <a:r>
              <a:rPr lang="en-IN" sz="1400" dirty="0"/>
              <a:t>="stylesheet"&gt;</a:t>
            </a:r>
          </a:p>
          <a:p>
            <a:r>
              <a:rPr lang="en-IN" sz="1400" dirty="0"/>
              <a:t>	&lt;link </a:t>
            </a:r>
            <a:r>
              <a:rPr lang="en-IN" sz="1400" dirty="0" err="1"/>
              <a:t>rel</a:t>
            </a:r>
            <a:r>
              <a:rPr lang="en-IN" sz="1400" dirty="0"/>
              <a:t>="stylesheet" </a:t>
            </a:r>
            <a:r>
              <a:rPr lang="en-IN" sz="1400" dirty="0" err="1"/>
              <a:t>href</a:t>
            </a:r>
            <a:r>
              <a:rPr lang="en-IN" sz="1400" dirty="0"/>
              <a:t>="https://cdnjs.cloudflare.com/ajax/libs/animate.css/3.7.0/animate.min.css"&gt;</a:t>
            </a:r>
          </a:p>
          <a:p>
            <a:r>
              <a:rPr lang="en-IN" sz="1400" dirty="0"/>
              <a:t>	&lt;link </a:t>
            </a:r>
            <a:r>
              <a:rPr lang="en-IN" sz="1400" dirty="0" err="1"/>
              <a:t>rel</a:t>
            </a:r>
            <a:r>
              <a:rPr lang="en-IN" sz="1400" dirty="0"/>
              <a:t>="stylesheet" </a:t>
            </a:r>
            <a:r>
              <a:rPr lang="en-IN" sz="1400" dirty="0" err="1"/>
              <a:t>href</a:t>
            </a:r>
            <a:r>
              <a:rPr lang="en-IN" sz="1400" dirty="0"/>
              <a:t>="https://cdnjs.cloudflare.com/ajax/libs/font-awesome/4.7.0/</a:t>
            </a:r>
            <a:r>
              <a:rPr lang="en-IN" sz="1400" dirty="0" err="1"/>
              <a:t>css</a:t>
            </a:r>
            <a:r>
              <a:rPr lang="en-IN" sz="1400" dirty="0"/>
              <a:t>/font-awesome.min.css"&gt;</a:t>
            </a:r>
          </a:p>
          <a:p>
            <a:endParaRPr lang="en-IN" sz="1400" dirty="0"/>
          </a:p>
          <a:p>
            <a:r>
              <a:rPr lang="en-IN" sz="1400" dirty="0"/>
              <a:t>&lt;/head&gt;</a:t>
            </a:r>
          </a:p>
          <a:p>
            <a:r>
              <a:rPr lang="en-IN" sz="1400" dirty="0"/>
              <a:t>&lt;body&gt;</a:t>
            </a:r>
          </a:p>
          <a:p>
            <a:r>
              <a:rPr lang="en-IN" sz="1400" dirty="0"/>
              <a:t>   &lt;header&gt;</a:t>
            </a:r>
          </a:p>
          <a:p>
            <a:r>
              <a:rPr lang="en-IN" sz="1400" dirty="0"/>
              <a:t>   	      &lt;</a:t>
            </a:r>
            <a:r>
              <a:rPr lang="en-IN" sz="1400" dirty="0" err="1"/>
              <a:t>nav</a:t>
            </a:r>
            <a:r>
              <a:rPr lang="en-IN" sz="1400" dirty="0"/>
              <a:t>&gt;</a:t>
            </a:r>
          </a:p>
          <a:p>
            <a:r>
              <a:rPr lang="en-IN" sz="1400" dirty="0"/>
              <a:t>   	      	  &lt;div class="row </a:t>
            </a:r>
            <a:r>
              <a:rPr lang="en-IN" sz="1400" dirty="0" err="1"/>
              <a:t>clearfix</a:t>
            </a:r>
            <a:r>
              <a:rPr lang="en-IN" sz="1400" dirty="0"/>
              <a:t>"&gt;</a:t>
            </a:r>
          </a:p>
          <a:p>
            <a:r>
              <a:rPr lang="en-IN" sz="1400" dirty="0"/>
              <a:t>   	      	    &lt;</a:t>
            </a:r>
            <a:r>
              <a:rPr lang="en-IN" sz="1400" dirty="0" err="1"/>
              <a:t>img</a:t>
            </a:r>
            <a:r>
              <a:rPr lang="en-IN" sz="1400" dirty="0"/>
              <a:t> </a:t>
            </a:r>
            <a:r>
              <a:rPr lang="en-IN" sz="1400" dirty="0" err="1"/>
              <a:t>src</a:t>
            </a:r>
            <a:r>
              <a:rPr lang="en-IN" sz="1400" dirty="0"/>
              <a:t>="</a:t>
            </a:r>
            <a:r>
              <a:rPr lang="en-IN" sz="1400" dirty="0" smtClean="0"/>
              <a:t>images/log.png</a:t>
            </a:r>
            <a:r>
              <a:rPr lang="en-IN" sz="1400" dirty="0"/>
              <a:t>" class="logo"&gt;</a:t>
            </a:r>
          </a:p>
          <a:p>
            <a:r>
              <a:rPr lang="en-IN" sz="1400" dirty="0"/>
              <a:t>   	      	    &lt;</a:t>
            </a:r>
            <a:r>
              <a:rPr lang="en-IN" sz="1400" dirty="0" err="1"/>
              <a:t>ul</a:t>
            </a:r>
            <a:r>
              <a:rPr lang="en-IN" sz="1400" dirty="0"/>
              <a:t> class="main-</a:t>
            </a:r>
            <a:r>
              <a:rPr lang="en-IN" sz="1400" dirty="0" err="1"/>
              <a:t>nav</a:t>
            </a:r>
            <a:r>
              <a:rPr lang="en-IN" sz="1400" dirty="0"/>
              <a:t> animated </a:t>
            </a:r>
            <a:r>
              <a:rPr lang="en-IN" sz="1400" dirty="0" err="1"/>
              <a:t>rubberBand</a:t>
            </a:r>
            <a:r>
              <a:rPr lang="en-IN" sz="1400" dirty="0"/>
              <a:t> " id="</a:t>
            </a:r>
            <a:r>
              <a:rPr lang="en-IN" sz="1400" dirty="0" err="1"/>
              <a:t>ckeck</a:t>
            </a:r>
            <a:r>
              <a:rPr lang="en-IN" sz="1400" dirty="0"/>
              <a:t>-class"&gt;</a:t>
            </a:r>
          </a:p>
          <a:p>
            <a:r>
              <a:rPr lang="en-IN" sz="1400" dirty="0"/>
              <a:t>                &lt;li&gt;&lt;a </a:t>
            </a:r>
            <a:r>
              <a:rPr lang="en-IN" sz="1400" dirty="0" err="1"/>
              <a:t>href</a:t>
            </a:r>
            <a:r>
              <a:rPr lang="en-IN" sz="1400" dirty="0"/>
              <a:t>="</a:t>
            </a:r>
            <a:r>
              <a:rPr lang="en-IN" sz="1400" dirty="0" err="1"/>
              <a:t>firstpage.php</a:t>
            </a:r>
            <a:r>
              <a:rPr lang="en-IN" sz="1400" dirty="0"/>
              <a:t>"&gt;Home&lt;/a&gt;&lt;/li&gt;</a:t>
            </a:r>
          </a:p>
          <a:p>
            <a:r>
              <a:rPr lang="en-IN" sz="1400" dirty="0"/>
              <a:t>   	      	    &lt;li&gt;&lt;a </a:t>
            </a:r>
            <a:r>
              <a:rPr lang="en-IN" sz="1400" dirty="0" err="1"/>
              <a:t>href</a:t>
            </a:r>
            <a:r>
              <a:rPr lang="en-IN" sz="1400" dirty="0"/>
              <a:t>="</a:t>
            </a:r>
            <a:r>
              <a:rPr lang="en-IN" sz="1400" dirty="0" err="1"/>
              <a:t>aboutus.php</a:t>
            </a:r>
            <a:r>
              <a:rPr lang="en-IN" sz="1400" dirty="0"/>
              <a:t>"&gt;About Us&lt;/a&gt;&lt;/li&gt;</a:t>
            </a:r>
          </a:p>
          <a:p>
            <a:r>
              <a:rPr lang="en-IN" sz="1400" dirty="0"/>
              <a:t>   	      	    &lt;li&gt;&lt;a </a:t>
            </a:r>
            <a:r>
              <a:rPr lang="en-IN" sz="1400" dirty="0" err="1"/>
              <a:t>href</a:t>
            </a:r>
            <a:r>
              <a:rPr lang="en-IN" sz="1400" dirty="0"/>
              <a:t>="</a:t>
            </a:r>
            <a:r>
              <a:rPr lang="en-IN" sz="1400" dirty="0" err="1"/>
              <a:t>policy.php</a:t>
            </a:r>
            <a:r>
              <a:rPr lang="en-IN" sz="1400" dirty="0"/>
              <a:t>"&gt;Policy&lt;/a&gt;&lt;/li&gt;</a:t>
            </a:r>
          </a:p>
          <a:p>
            <a:r>
              <a:rPr lang="en-IN" sz="1400" dirty="0"/>
              <a:t>   	      	    &lt;li&gt;&lt;a </a:t>
            </a:r>
            <a:r>
              <a:rPr lang="en-IN" sz="1400" dirty="0" err="1"/>
              <a:t>href</a:t>
            </a:r>
            <a:r>
              <a:rPr lang="en-IN" sz="1400" dirty="0"/>
              <a:t>="</a:t>
            </a:r>
            <a:r>
              <a:rPr lang="en-IN" sz="1400" dirty="0" err="1"/>
              <a:t>register.php</a:t>
            </a:r>
            <a:r>
              <a:rPr lang="en-IN" sz="1400" dirty="0"/>
              <a:t>"&gt;Sign up&lt;/a&gt;&lt;/li&gt;</a:t>
            </a:r>
          </a:p>
          <a:p>
            <a:r>
              <a:rPr lang="en-IN" sz="1400" dirty="0"/>
              <a:t>   	      	    &lt;li&gt;&lt;a </a:t>
            </a:r>
            <a:r>
              <a:rPr lang="en-IN" sz="1400" dirty="0" err="1"/>
              <a:t>href</a:t>
            </a:r>
            <a:r>
              <a:rPr lang="en-IN" sz="1400" dirty="0"/>
              <a:t>="</a:t>
            </a:r>
            <a:r>
              <a:rPr lang="en-IN" sz="1400" dirty="0" err="1"/>
              <a:t>login.php</a:t>
            </a:r>
            <a:r>
              <a:rPr lang="en-IN" sz="1400" dirty="0"/>
              <a:t>"&gt;Login&lt;/a&gt;&lt;/li&gt;</a:t>
            </a:r>
          </a:p>
          <a:p>
            <a:r>
              <a:rPr lang="en-IN" sz="1400" dirty="0"/>
              <a:t>   	      	  	&lt;/</a:t>
            </a:r>
            <a:r>
              <a:rPr lang="en-IN" sz="1400" dirty="0" err="1"/>
              <a:t>ul</a:t>
            </a:r>
            <a:r>
              <a:rPr lang="en-IN" sz="1400" dirty="0"/>
              <a:t>&gt;</a:t>
            </a:r>
          </a:p>
          <a:p>
            <a:r>
              <a:rPr lang="en-IN" sz="1400" dirty="0"/>
              <a:t>       	&lt;a </a:t>
            </a:r>
            <a:r>
              <a:rPr lang="en-IN" sz="1400" dirty="0" err="1"/>
              <a:t>href</a:t>
            </a:r>
            <a:r>
              <a:rPr lang="en-IN" sz="1400" dirty="0"/>
              <a:t>="#" class="mobile-icon" </a:t>
            </a:r>
            <a:r>
              <a:rPr lang="en-IN" sz="1400" dirty="0" err="1"/>
              <a:t>onclick</a:t>
            </a:r>
            <a:r>
              <a:rPr lang="en-IN" sz="1400" dirty="0"/>
              <a:t>="slideshow()"&gt; </a:t>
            </a:r>
          </a:p>
          <a:p>
            <a:r>
              <a:rPr lang="en-IN" sz="1400" dirty="0"/>
              <a:t>       	&lt;</a:t>
            </a:r>
            <a:r>
              <a:rPr lang="en-IN" sz="1400" dirty="0" err="1"/>
              <a:t>i</a:t>
            </a:r>
            <a:r>
              <a:rPr lang="en-IN" sz="1400" dirty="0"/>
              <a:t> class="fa fa-bars" &gt;&lt;/</a:t>
            </a:r>
            <a:r>
              <a:rPr lang="en-IN" sz="1400" dirty="0" err="1"/>
              <a:t>i</a:t>
            </a:r>
            <a:r>
              <a:rPr lang="en-IN" sz="1400" dirty="0"/>
              <a:t>&gt;&lt;/a&gt;</a:t>
            </a:r>
          </a:p>
          <a:p>
            <a:r>
              <a:rPr lang="en-IN" sz="1400" dirty="0"/>
              <a:t>   	      	  &lt;/div&gt;</a:t>
            </a:r>
          </a:p>
          <a:p>
            <a:r>
              <a:rPr lang="en-IN" sz="1400" dirty="0"/>
              <a:t>   	      &lt;/</a:t>
            </a:r>
            <a:r>
              <a:rPr lang="en-IN" sz="1400" dirty="0" err="1"/>
              <a:t>nav</a:t>
            </a:r>
            <a:r>
              <a:rPr lang="en-IN" sz="1400" dirty="0"/>
              <a:t>&gt;</a:t>
            </a:r>
          </a:p>
          <a:p>
            <a:r>
              <a:rPr lang="en-IN" sz="1400" dirty="0"/>
              <a:t>           &lt;div class="main-content-header"&gt;</a:t>
            </a:r>
          </a:p>
          <a:p>
            <a:r>
              <a:rPr lang="en-IN" sz="1400" dirty="0"/>
              <a:t>       &lt;h1&gt;WELCOME TO &lt;span class="</a:t>
            </a:r>
            <a:r>
              <a:rPr lang="en-IN" sz="1400" dirty="0" err="1" smtClean="0"/>
              <a:t>colorchange</a:t>
            </a:r>
            <a:r>
              <a:rPr lang="en-IN" sz="1400" dirty="0" smtClean="0"/>
              <a:t> </a:t>
            </a:r>
            <a:r>
              <a:rPr lang="en-IN" sz="1400" dirty="0"/>
              <a:t>"&gt;VEHICLE RENTALS&lt;/span&gt;.&lt;</a:t>
            </a:r>
            <a:r>
              <a:rPr lang="en-IN" sz="1400" dirty="0" err="1"/>
              <a:t>br</a:t>
            </a:r>
            <a:r>
              <a:rPr lang="en-IN" sz="1400" dirty="0"/>
              <a:t>&gt;</a:t>
            </a:r>
          </a:p>
          <a:p>
            <a:r>
              <a:rPr lang="en-IN" sz="1400" dirty="0"/>
              <a:t>           HOUSE OF TRAVELING LOVERS. &lt;/h1&gt;</a:t>
            </a:r>
          </a:p>
          <a:p>
            <a:r>
              <a:rPr lang="en-IN" sz="1400" dirty="0"/>
              <a:t>       &lt;a </a:t>
            </a:r>
            <a:r>
              <a:rPr lang="en-IN" sz="1400" dirty="0" err="1"/>
              <a:t>href</a:t>
            </a:r>
            <a:r>
              <a:rPr lang="en-IN" sz="1400" dirty="0"/>
              <a:t>="</a:t>
            </a:r>
            <a:r>
              <a:rPr lang="en-IN" sz="1400" dirty="0" err="1"/>
              <a:t>option.php</a:t>
            </a:r>
            <a:r>
              <a:rPr lang="en-IN" sz="1400" dirty="0"/>
              <a:t>" class="</a:t>
            </a:r>
            <a:r>
              <a:rPr lang="en-IN" sz="1400" dirty="0" err="1" smtClean="0"/>
              <a:t>btn</a:t>
            </a:r>
            <a:r>
              <a:rPr lang="en-IN" sz="1400" dirty="0" smtClean="0"/>
              <a:t> </a:t>
            </a:r>
            <a:r>
              <a:rPr lang="en-IN" sz="1400" dirty="0" err="1"/>
              <a:t>btn</a:t>
            </a:r>
            <a:r>
              <a:rPr lang="en-IN" sz="1400" dirty="0"/>
              <a:t>-full animated </a:t>
            </a:r>
            <a:r>
              <a:rPr lang="en-IN" sz="1400" dirty="0" err="1"/>
              <a:t>jello</a:t>
            </a:r>
            <a:r>
              <a:rPr lang="en-IN" sz="1400" dirty="0"/>
              <a:t>"&gt;click to order&lt;/a&gt;</a:t>
            </a:r>
          </a:p>
          <a:p>
            <a:r>
              <a:rPr lang="en-IN" sz="1400" dirty="0"/>
              <a:t>       &lt;a </a:t>
            </a:r>
            <a:r>
              <a:rPr lang="en-IN" sz="1400" dirty="0" err="1"/>
              <a:t>href</a:t>
            </a:r>
            <a:r>
              <a:rPr lang="en-IN" sz="1400" dirty="0"/>
              <a:t>="</a:t>
            </a:r>
            <a:r>
              <a:rPr lang="en-IN" sz="1400" dirty="0" err="1"/>
              <a:t>map.php</a:t>
            </a:r>
            <a:r>
              <a:rPr lang="en-IN" sz="1400" dirty="0"/>
              <a:t>" class="</a:t>
            </a:r>
            <a:r>
              <a:rPr lang="en-IN" sz="1400" dirty="0" err="1"/>
              <a:t>btn</a:t>
            </a:r>
            <a:r>
              <a:rPr lang="en-IN" sz="1400" dirty="0"/>
              <a:t> </a:t>
            </a:r>
            <a:r>
              <a:rPr lang="en-IN" sz="1400" dirty="0" err="1"/>
              <a:t>btn-nav</a:t>
            </a:r>
            <a:r>
              <a:rPr lang="en-IN" sz="1400" dirty="0"/>
              <a:t> animated </a:t>
            </a:r>
            <a:r>
              <a:rPr lang="en-IN" sz="1400" dirty="0" err="1"/>
              <a:t>jello</a:t>
            </a:r>
            <a:r>
              <a:rPr lang="en-IN" sz="1400" dirty="0"/>
              <a:t>"&gt;select location&lt;/a&gt;</a:t>
            </a:r>
          </a:p>
          <a:p>
            <a:r>
              <a:rPr lang="en-IN" sz="1400" dirty="0"/>
              <a:t>        &lt;/div&gt;</a:t>
            </a:r>
          </a:p>
          <a:p>
            <a:endParaRPr lang="en-IN" sz="1400" dirty="0"/>
          </a:p>
          <a:p>
            <a:endParaRPr lang="en-IN" sz="1400" dirty="0"/>
          </a:p>
        </p:txBody>
      </p:sp>
      <p:sp>
        <p:nvSpPr>
          <p:cNvPr id="4" name="TextBox 3"/>
          <p:cNvSpPr txBox="1"/>
          <p:nvPr/>
        </p:nvSpPr>
        <p:spPr>
          <a:xfrm>
            <a:off x="620688" y="179512"/>
            <a:ext cx="2520280" cy="369332"/>
          </a:xfrm>
          <a:prstGeom prst="rect">
            <a:avLst/>
          </a:prstGeom>
          <a:noFill/>
        </p:spPr>
        <p:txBody>
          <a:bodyPr wrap="square" rtlCol="0">
            <a:spAutoFit/>
          </a:bodyPr>
          <a:lstStyle/>
          <a:p>
            <a:r>
              <a:rPr lang="en-IN" dirty="0" smtClean="0"/>
              <a:t>//Home page</a:t>
            </a:r>
            <a:endParaRPr lang="en-IN" dirty="0"/>
          </a:p>
        </p:txBody>
      </p:sp>
    </p:spTree>
    <p:extLst>
      <p:ext uri="{BB962C8B-B14F-4D97-AF65-F5344CB8AC3E}">
        <p14:creationId xmlns:p14="http://schemas.microsoft.com/office/powerpoint/2010/main" val="21378584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20688" y="395536"/>
            <a:ext cx="6048672" cy="3754874"/>
          </a:xfrm>
          <a:prstGeom prst="rect">
            <a:avLst/>
          </a:prstGeom>
          <a:noFill/>
        </p:spPr>
        <p:txBody>
          <a:bodyPr wrap="square" rtlCol="0">
            <a:spAutoFit/>
          </a:bodyPr>
          <a:lstStyle/>
          <a:p>
            <a:r>
              <a:rPr lang="en-US" sz="1400" dirty="0"/>
              <a:t> &lt;/header&gt;</a:t>
            </a:r>
          </a:p>
          <a:p>
            <a:endParaRPr lang="en-US" sz="1400" dirty="0"/>
          </a:p>
          <a:p>
            <a:r>
              <a:rPr lang="en-US" sz="1400" dirty="0"/>
              <a:t>   &lt;section&gt;</a:t>
            </a:r>
          </a:p>
          <a:p>
            <a:r>
              <a:rPr lang="en-US" sz="1400" dirty="0"/>
              <a:t>     	&lt;div&gt;</a:t>
            </a:r>
          </a:p>
          <a:p>
            <a:r>
              <a:rPr lang="en-US" sz="1400" dirty="0"/>
              <a:t>   		  &lt;p&gt;  &lt;/p&gt;</a:t>
            </a:r>
          </a:p>
          <a:p>
            <a:r>
              <a:rPr lang="en-US" sz="1400" dirty="0"/>
              <a:t>         &lt;/div&gt;</a:t>
            </a:r>
          </a:p>
          <a:p>
            <a:r>
              <a:rPr lang="en-US" sz="1400" dirty="0"/>
              <a:t>   	&lt;article&gt;</a:t>
            </a:r>
          </a:p>
          <a:p>
            <a:r>
              <a:rPr lang="en-US" sz="1400" dirty="0"/>
              <a:t>   	  &lt;div class="quote"&gt;</a:t>
            </a:r>
          </a:p>
          <a:p>
            <a:r>
              <a:rPr lang="en-US" sz="1400" dirty="0"/>
              <a:t>   		&lt;h1&gt;&lt;span class="</a:t>
            </a:r>
            <a:r>
              <a:rPr lang="en-US" sz="1400" dirty="0" err="1"/>
              <a:t>colorstyle</a:t>
            </a:r>
            <a:r>
              <a:rPr lang="en-US" sz="1400" dirty="0"/>
              <a:t>"&gt;Travel makes one modest, you see what a tiny place you occupy in the </a:t>
            </a:r>
            <a:r>
              <a:rPr lang="en-US" sz="1400" dirty="0" err="1"/>
              <a:t>world.One's</a:t>
            </a:r>
            <a:r>
              <a:rPr lang="en-US" sz="1400" dirty="0"/>
              <a:t> destination is never a place, but a new way of seeing things.&lt;/span&gt;&lt;/h1&gt;</a:t>
            </a:r>
          </a:p>
          <a:p>
            <a:r>
              <a:rPr lang="en-US" sz="1400" dirty="0"/>
              <a:t>    </a:t>
            </a:r>
            <a:r>
              <a:rPr lang="en-US" sz="1400" dirty="0" smtClean="0"/>
              <a:t>  &lt;/div&gt;</a:t>
            </a:r>
            <a:endParaRPr lang="en-US" sz="1400" dirty="0"/>
          </a:p>
          <a:p>
            <a:r>
              <a:rPr lang="en-US" sz="1400" dirty="0"/>
              <a:t>   	&lt;/article&gt;</a:t>
            </a:r>
          </a:p>
          <a:p>
            <a:r>
              <a:rPr lang="en-US" sz="1400" dirty="0"/>
              <a:t>   &lt;/section</a:t>
            </a:r>
            <a:r>
              <a:rPr lang="en-US" sz="1400" dirty="0" smtClean="0"/>
              <a:t>&gt;</a:t>
            </a:r>
          </a:p>
          <a:p>
            <a:r>
              <a:rPr lang="en-US" sz="1400" dirty="0" smtClean="0"/>
              <a:t>&lt;/body&gt; </a:t>
            </a:r>
          </a:p>
          <a:p>
            <a:r>
              <a:rPr lang="en-US" sz="1400" dirty="0" smtClean="0"/>
              <a:t>&lt;/html&gt;</a:t>
            </a:r>
            <a:endParaRPr lang="en-US" sz="1400" dirty="0"/>
          </a:p>
          <a:p>
            <a:r>
              <a:rPr lang="en-US" sz="1400" dirty="0"/>
              <a:t> </a:t>
            </a:r>
            <a:endParaRPr lang="en-IN" sz="1400" dirty="0"/>
          </a:p>
        </p:txBody>
      </p:sp>
    </p:spTree>
    <p:extLst>
      <p:ext uri="{BB962C8B-B14F-4D97-AF65-F5344CB8AC3E}">
        <p14:creationId xmlns:p14="http://schemas.microsoft.com/office/powerpoint/2010/main" val="4405446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4704" y="1041856"/>
            <a:ext cx="6120680" cy="6986528"/>
          </a:xfrm>
          <a:prstGeom prst="rect">
            <a:avLst/>
          </a:prstGeom>
          <a:noFill/>
        </p:spPr>
        <p:txBody>
          <a:bodyPr wrap="square" rtlCol="0">
            <a:spAutoFit/>
          </a:bodyPr>
          <a:lstStyle/>
          <a:p>
            <a:r>
              <a:rPr lang="en-IN" sz="1400" dirty="0"/>
              <a:t>&lt;!DOCTYPE html&gt;</a:t>
            </a:r>
          </a:p>
          <a:p>
            <a:r>
              <a:rPr lang="en-IN" sz="1400" dirty="0"/>
              <a:t>&lt;html&gt;</a:t>
            </a:r>
          </a:p>
          <a:p>
            <a:r>
              <a:rPr lang="en-IN" sz="1400" dirty="0"/>
              <a:t>&lt;head&gt;</a:t>
            </a:r>
          </a:p>
          <a:p>
            <a:r>
              <a:rPr lang="en-IN" sz="1400" dirty="0"/>
              <a:t>	&lt;title&gt;Login&lt;/title&gt;</a:t>
            </a:r>
          </a:p>
          <a:p>
            <a:r>
              <a:rPr lang="en-IN" sz="1400" dirty="0"/>
              <a:t>    &lt;link </a:t>
            </a:r>
            <a:r>
              <a:rPr lang="en-IN" sz="1400" dirty="0" err="1"/>
              <a:t>rel</a:t>
            </a:r>
            <a:r>
              <a:rPr lang="en-IN" sz="1400" dirty="0"/>
              <a:t>="shortcut icon" </a:t>
            </a:r>
            <a:r>
              <a:rPr lang="en-IN" sz="1400" dirty="0" err="1"/>
              <a:t>href</a:t>
            </a:r>
            <a:r>
              <a:rPr lang="en-IN" sz="1400" dirty="0"/>
              <a:t>="video/dfhvahsvfajkgfkf.png"&gt;</a:t>
            </a:r>
          </a:p>
          <a:p>
            <a:r>
              <a:rPr lang="en-IN" sz="1400" dirty="0"/>
              <a:t>	&lt;link </a:t>
            </a:r>
            <a:r>
              <a:rPr lang="en-IN" sz="1400" dirty="0" err="1"/>
              <a:t>rel</a:t>
            </a:r>
            <a:r>
              <a:rPr lang="en-IN" sz="1400" dirty="0"/>
              <a:t>="stylesheet" type="text/</a:t>
            </a:r>
            <a:r>
              <a:rPr lang="en-IN" sz="1400" dirty="0" err="1"/>
              <a:t>css</a:t>
            </a:r>
            <a:r>
              <a:rPr lang="en-IN" sz="1400" dirty="0"/>
              <a:t>" </a:t>
            </a:r>
            <a:r>
              <a:rPr lang="en-IN" sz="1400" dirty="0" err="1"/>
              <a:t>href</a:t>
            </a:r>
            <a:r>
              <a:rPr lang="en-IN" sz="1400" dirty="0"/>
              <a:t>="</a:t>
            </a:r>
            <a:r>
              <a:rPr lang="en-IN" sz="1400" dirty="0" err="1"/>
              <a:t>css</a:t>
            </a:r>
            <a:r>
              <a:rPr lang="en-IN" sz="1400" dirty="0"/>
              <a:t>/regstyle.css"&gt;</a:t>
            </a:r>
          </a:p>
          <a:p>
            <a:r>
              <a:rPr lang="en-IN" sz="1400" dirty="0"/>
              <a:t>&lt;/head&gt;</a:t>
            </a:r>
          </a:p>
          <a:p>
            <a:r>
              <a:rPr lang="en-IN" sz="1400" dirty="0"/>
              <a:t>&lt;body&gt;</a:t>
            </a:r>
          </a:p>
          <a:p>
            <a:r>
              <a:rPr lang="en-IN" sz="1400" dirty="0"/>
              <a:t>    &lt;div class="header"&gt;</a:t>
            </a:r>
          </a:p>
          <a:p>
            <a:r>
              <a:rPr lang="en-IN" sz="1400" dirty="0"/>
              <a:t>    	&lt;h2&gt;Login&lt;/h2&gt;</a:t>
            </a:r>
          </a:p>
          <a:p>
            <a:r>
              <a:rPr lang="en-IN" sz="1400" dirty="0"/>
              <a:t>    &lt;/div&gt;</a:t>
            </a:r>
          </a:p>
          <a:p>
            <a:r>
              <a:rPr lang="en-IN" sz="1400" dirty="0"/>
              <a:t>    &lt;form method="POST" action=""&gt;</a:t>
            </a:r>
          </a:p>
          <a:p>
            <a:r>
              <a:rPr lang="en-IN" sz="1400" dirty="0"/>
              <a:t>    	&lt;div class="input-group"&gt;</a:t>
            </a:r>
          </a:p>
          <a:p>
            <a:r>
              <a:rPr lang="en-IN" sz="1400" dirty="0"/>
              <a:t>    		&lt;label&gt;Email&lt;/label&gt;</a:t>
            </a:r>
          </a:p>
          <a:p>
            <a:r>
              <a:rPr lang="en-IN" sz="1400" dirty="0"/>
              <a:t>            &lt;input type="text" name="email"&gt;</a:t>
            </a:r>
          </a:p>
          <a:p>
            <a:r>
              <a:rPr lang="en-IN" sz="1400" dirty="0"/>
              <a:t>    	</a:t>
            </a:r>
          </a:p>
          <a:p>
            <a:r>
              <a:rPr lang="en-IN" sz="1400" dirty="0"/>
              <a:t>    		&lt;div class="input-group"&gt;</a:t>
            </a:r>
          </a:p>
          <a:p>
            <a:r>
              <a:rPr lang="en-IN" sz="1400" dirty="0"/>
              <a:t>    		&lt;label&gt;password&lt;/label&gt;</a:t>
            </a:r>
          </a:p>
          <a:p>
            <a:r>
              <a:rPr lang="en-IN" sz="1400" dirty="0"/>
              <a:t>            &lt;input type="password" name="password_1"&gt;</a:t>
            </a:r>
          </a:p>
          <a:p>
            <a:r>
              <a:rPr lang="en-IN" sz="1400" dirty="0"/>
              <a:t>            &lt;/div&gt;</a:t>
            </a:r>
          </a:p>
          <a:p>
            <a:r>
              <a:rPr lang="en-IN" sz="1400" dirty="0"/>
              <a:t>            </a:t>
            </a:r>
          </a:p>
          <a:p>
            <a:r>
              <a:rPr lang="en-IN" sz="1400" dirty="0"/>
              <a:t>    		&lt;div class="</a:t>
            </a:r>
            <a:r>
              <a:rPr lang="en-IN" sz="1400" dirty="0" smtClean="0"/>
              <a:t>input-group</a:t>
            </a:r>
            <a:r>
              <a:rPr lang="en-IN" sz="1400" dirty="0"/>
              <a:t>"&gt;</a:t>
            </a:r>
          </a:p>
          <a:p>
            <a:r>
              <a:rPr lang="en-IN" sz="1400" dirty="0"/>
              <a:t>            &lt;div class="</a:t>
            </a:r>
            <a:r>
              <a:rPr lang="en-IN" sz="1400" dirty="0" err="1"/>
              <a:t>btn</a:t>
            </a:r>
            <a:r>
              <a:rPr lang="en-IN" sz="1400" dirty="0"/>
              <a:t>"&gt;</a:t>
            </a:r>
          </a:p>
          <a:p>
            <a:r>
              <a:rPr lang="en-IN" sz="1400" dirty="0"/>
              <a:t>             &lt;input type="submit" name="submit" value="Login"&gt;</a:t>
            </a:r>
          </a:p>
          <a:p>
            <a:r>
              <a:rPr lang="en-IN" sz="1400" dirty="0"/>
              <a:t>            &lt;/div&gt;</a:t>
            </a:r>
          </a:p>
          <a:p>
            <a:r>
              <a:rPr lang="en-IN" sz="1400" dirty="0"/>
              <a:t>    	</a:t>
            </a:r>
            <a:r>
              <a:rPr lang="en-IN" sz="1400" dirty="0" smtClean="0"/>
              <a:t>&lt;/div</a:t>
            </a:r>
            <a:r>
              <a:rPr lang="en-IN" sz="1400" dirty="0"/>
              <a:t>&gt;</a:t>
            </a:r>
          </a:p>
          <a:p>
            <a:r>
              <a:rPr lang="en-IN" sz="1400" dirty="0"/>
              <a:t>    	&lt;p&gt;</a:t>
            </a:r>
          </a:p>
          <a:p>
            <a:r>
              <a:rPr lang="en-IN" sz="1400" dirty="0"/>
              <a:t>    		Not yet a member?&lt;a </a:t>
            </a:r>
            <a:r>
              <a:rPr lang="en-IN" sz="1400" dirty="0" err="1"/>
              <a:t>href</a:t>
            </a:r>
            <a:r>
              <a:rPr lang="en-IN" sz="1400" dirty="0"/>
              <a:t>="</a:t>
            </a:r>
            <a:r>
              <a:rPr lang="en-IN" sz="1400" dirty="0" err="1"/>
              <a:t>register.php</a:t>
            </a:r>
            <a:r>
              <a:rPr lang="en-IN" sz="1400" dirty="0"/>
              <a:t>"&gt;Sign up&lt;/a&gt;</a:t>
            </a:r>
          </a:p>
          <a:p>
            <a:r>
              <a:rPr lang="en-IN" sz="1400" dirty="0"/>
              <a:t>    	&lt;/p&gt;</a:t>
            </a:r>
          </a:p>
          <a:p>
            <a:r>
              <a:rPr lang="en-IN" sz="1400" dirty="0"/>
              <a:t>    &lt;/form&gt;</a:t>
            </a:r>
          </a:p>
          <a:p>
            <a:r>
              <a:rPr lang="en-IN" sz="1400" dirty="0"/>
              <a:t>&lt;/body&gt;</a:t>
            </a:r>
          </a:p>
          <a:p>
            <a:r>
              <a:rPr lang="en-IN" sz="1400" dirty="0"/>
              <a:t>&lt;/html&gt;</a:t>
            </a:r>
          </a:p>
        </p:txBody>
      </p:sp>
      <p:sp>
        <p:nvSpPr>
          <p:cNvPr id="4" name="TextBox 3"/>
          <p:cNvSpPr txBox="1"/>
          <p:nvPr/>
        </p:nvSpPr>
        <p:spPr>
          <a:xfrm>
            <a:off x="548680" y="251520"/>
            <a:ext cx="3312368" cy="369332"/>
          </a:xfrm>
          <a:prstGeom prst="rect">
            <a:avLst/>
          </a:prstGeom>
          <a:noFill/>
        </p:spPr>
        <p:txBody>
          <a:bodyPr wrap="square" rtlCol="0">
            <a:spAutoFit/>
          </a:bodyPr>
          <a:lstStyle/>
          <a:p>
            <a:r>
              <a:rPr lang="en-IN" dirty="0" smtClean="0"/>
              <a:t>//Login Page</a:t>
            </a:r>
            <a:endParaRPr lang="en-IN" dirty="0"/>
          </a:p>
        </p:txBody>
      </p:sp>
    </p:spTree>
    <p:extLst>
      <p:ext uri="{BB962C8B-B14F-4D97-AF65-F5344CB8AC3E}">
        <p14:creationId xmlns:p14="http://schemas.microsoft.com/office/powerpoint/2010/main" val="25811876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48680" y="251520"/>
            <a:ext cx="3312368" cy="369332"/>
          </a:xfrm>
          <a:prstGeom prst="rect">
            <a:avLst/>
          </a:prstGeom>
          <a:noFill/>
        </p:spPr>
        <p:txBody>
          <a:bodyPr wrap="square" rtlCol="0">
            <a:spAutoFit/>
          </a:bodyPr>
          <a:lstStyle/>
          <a:p>
            <a:r>
              <a:rPr lang="en-IN" dirty="0" smtClean="0"/>
              <a:t>//Registration  Page</a:t>
            </a:r>
            <a:endParaRPr lang="en-IN" dirty="0"/>
          </a:p>
        </p:txBody>
      </p:sp>
      <p:sp>
        <p:nvSpPr>
          <p:cNvPr id="4" name="TextBox 3"/>
          <p:cNvSpPr txBox="1"/>
          <p:nvPr/>
        </p:nvSpPr>
        <p:spPr>
          <a:xfrm>
            <a:off x="775080" y="755576"/>
            <a:ext cx="5966288" cy="8063746"/>
          </a:xfrm>
          <a:prstGeom prst="rect">
            <a:avLst/>
          </a:prstGeom>
          <a:noFill/>
        </p:spPr>
        <p:txBody>
          <a:bodyPr wrap="square" rtlCol="0">
            <a:spAutoFit/>
          </a:bodyPr>
          <a:lstStyle/>
          <a:p>
            <a:r>
              <a:rPr lang="en-IN" sz="1400" dirty="0"/>
              <a:t>&lt;?</a:t>
            </a:r>
            <a:r>
              <a:rPr lang="en-IN" sz="1400" dirty="0" err="1"/>
              <a:t>php</a:t>
            </a:r>
            <a:r>
              <a:rPr lang="en-IN" sz="1400" dirty="0"/>
              <a:t> include('server1.php'); ?&gt;</a:t>
            </a:r>
          </a:p>
          <a:p>
            <a:r>
              <a:rPr lang="en-IN" sz="1400" dirty="0"/>
              <a:t>&lt;!DOCTYPE html&gt;</a:t>
            </a:r>
          </a:p>
          <a:p>
            <a:r>
              <a:rPr lang="en-IN" sz="1400" dirty="0"/>
              <a:t>&lt;html&gt;</a:t>
            </a:r>
          </a:p>
          <a:p>
            <a:r>
              <a:rPr lang="en-IN" sz="1400" dirty="0"/>
              <a:t>&lt;head&gt;</a:t>
            </a:r>
          </a:p>
          <a:p>
            <a:r>
              <a:rPr lang="en-IN" sz="1400" dirty="0"/>
              <a:t>	&lt;title&gt;</a:t>
            </a:r>
            <a:r>
              <a:rPr lang="en-IN" sz="1400" dirty="0" err="1"/>
              <a:t>registerion</a:t>
            </a:r>
            <a:r>
              <a:rPr lang="en-IN" sz="1400" dirty="0"/>
              <a:t>&lt;/title&gt;</a:t>
            </a:r>
          </a:p>
          <a:p>
            <a:r>
              <a:rPr lang="en-IN" sz="1400" dirty="0"/>
              <a:t>    &lt;link </a:t>
            </a:r>
            <a:r>
              <a:rPr lang="en-IN" sz="1400" dirty="0" err="1"/>
              <a:t>rel</a:t>
            </a:r>
            <a:r>
              <a:rPr lang="en-IN" sz="1400" dirty="0"/>
              <a:t>="shortcut icon" </a:t>
            </a:r>
            <a:r>
              <a:rPr lang="en-IN" sz="1400" dirty="0" err="1"/>
              <a:t>href</a:t>
            </a:r>
            <a:r>
              <a:rPr lang="en-IN" sz="1400" dirty="0"/>
              <a:t>="video/dfhvahsvfajkgfkf.png"&gt;</a:t>
            </a:r>
          </a:p>
          <a:p>
            <a:r>
              <a:rPr lang="en-IN" sz="1400" dirty="0"/>
              <a:t>	&lt;link </a:t>
            </a:r>
            <a:r>
              <a:rPr lang="en-IN" sz="1400" dirty="0" err="1"/>
              <a:t>rel</a:t>
            </a:r>
            <a:r>
              <a:rPr lang="en-IN" sz="1400" dirty="0"/>
              <a:t>="stylesheet" type="text/</a:t>
            </a:r>
            <a:r>
              <a:rPr lang="en-IN" sz="1400" dirty="0" err="1"/>
              <a:t>css</a:t>
            </a:r>
            <a:r>
              <a:rPr lang="en-IN" sz="1400" dirty="0"/>
              <a:t>" </a:t>
            </a:r>
            <a:r>
              <a:rPr lang="en-IN" sz="1400" dirty="0" err="1"/>
              <a:t>href</a:t>
            </a:r>
            <a:r>
              <a:rPr lang="en-IN" sz="1400" dirty="0"/>
              <a:t>="</a:t>
            </a:r>
            <a:r>
              <a:rPr lang="en-IN" sz="1400" dirty="0" err="1"/>
              <a:t>css</a:t>
            </a:r>
            <a:r>
              <a:rPr lang="en-IN" sz="1400" dirty="0"/>
              <a:t>/regstyle.css"&gt;</a:t>
            </a:r>
          </a:p>
          <a:p>
            <a:r>
              <a:rPr lang="en-IN" sz="1400" dirty="0"/>
              <a:t>&lt;/head&gt;</a:t>
            </a:r>
          </a:p>
          <a:p>
            <a:r>
              <a:rPr lang="en-IN" sz="1400" dirty="0"/>
              <a:t>&lt;body</a:t>
            </a:r>
            <a:r>
              <a:rPr lang="en-IN" sz="1400" dirty="0" smtClean="0"/>
              <a:t>&gt; </a:t>
            </a:r>
            <a:r>
              <a:rPr lang="en-IN" sz="1400" dirty="0"/>
              <a:t>&lt;div class="header"&gt;</a:t>
            </a:r>
          </a:p>
          <a:p>
            <a:r>
              <a:rPr lang="en-IN" sz="1400" dirty="0"/>
              <a:t>   </a:t>
            </a:r>
            <a:r>
              <a:rPr lang="en-IN" sz="1400" dirty="0" smtClean="0"/>
              <a:t>  &lt;</a:t>
            </a:r>
            <a:r>
              <a:rPr lang="en-IN" sz="1400" dirty="0"/>
              <a:t>h2&gt;Register&lt;/h2&gt;</a:t>
            </a:r>
          </a:p>
          <a:p>
            <a:r>
              <a:rPr lang="en-IN" sz="1400" dirty="0"/>
              <a:t>    &lt;/div</a:t>
            </a:r>
            <a:r>
              <a:rPr lang="en-IN" sz="1400" dirty="0" smtClean="0"/>
              <a:t>&gt; </a:t>
            </a:r>
            <a:r>
              <a:rPr lang="en-IN" sz="1400" dirty="0"/>
              <a:t>&lt;form method="POST" action="</a:t>
            </a:r>
            <a:r>
              <a:rPr lang="en-IN" sz="1400" dirty="0" err="1"/>
              <a:t>register.php</a:t>
            </a:r>
            <a:r>
              <a:rPr lang="en-IN" sz="1400" dirty="0"/>
              <a:t>"&gt;</a:t>
            </a:r>
          </a:p>
          <a:p>
            <a:r>
              <a:rPr lang="en-IN" sz="1400" dirty="0"/>
              <a:t>    	&lt;!-- display validation error here --&gt;</a:t>
            </a:r>
          </a:p>
          <a:p>
            <a:r>
              <a:rPr lang="en-IN" sz="1400" dirty="0"/>
              <a:t>    	&lt;?</a:t>
            </a:r>
            <a:r>
              <a:rPr lang="en-IN" sz="1400" dirty="0" err="1"/>
              <a:t>php</a:t>
            </a:r>
            <a:r>
              <a:rPr lang="en-IN" sz="1400" dirty="0"/>
              <a:t> include('</a:t>
            </a:r>
            <a:r>
              <a:rPr lang="en-IN" sz="1400" dirty="0" err="1"/>
              <a:t>errors.php</a:t>
            </a:r>
            <a:r>
              <a:rPr lang="en-IN" sz="1400" dirty="0"/>
              <a:t>');  ?&gt;</a:t>
            </a:r>
          </a:p>
          <a:p>
            <a:r>
              <a:rPr lang="en-IN" sz="1400" dirty="0"/>
              <a:t>    	&lt;div class="input-group"&gt;</a:t>
            </a:r>
          </a:p>
          <a:p>
            <a:r>
              <a:rPr lang="en-IN" sz="1400" dirty="0"/>
              <a:t>    		&lt;label&gt;Username&lt;/label&gt;</a:t>
            </a:r>
          </a:p>
          <a:p>
            <a:r>
              <a:rPr lang="en-IN" sz="1400" dirty="0"/>
              <a:t>            &lt;input type="text" name="username"&gt;</a:t>
            </a:r>
          </a:p>
          <a:p>
            <a:r>
              <a:rPr lang="en-IN" sz="1400" dirty="0"/>
              <a:t>    	&lt;/div&gt;</a:t>
            </a:r>
          </a:p>
          <a:p>
            <a:r>
              <a:rPr lang="en-IN" sz="1400" dirty="0"/>
              <a:t>    		&lt;div class="input-group"&gt;</a:t>
            </a:r>
          </a:p>
          <a:p>
            <a:r>
              <a:rPr lang="en-IN" sz="1400" dirty="0"/>
              <a:t>    		&lt;label&gt;email&lt;/label&gt;</a:t>
            </a:r>
          </a:p>
          <a:p>
            <a:r>
              <a:rPr lang="en-IN" sz="1400" dirty="0"/>
              <a:t>            &lt;input type</a:t>
            </a:r>
            <a:r>
              <a:rPr lang="en-IN" sz="1400" dirty="0" smtClean="0"/>
              <a:t>="text" </a:t>
            </a:r>
            <a:r>
              <a:rPr lang="en-IN" sz="1400" dirty="0"/>
              <a:t>name="email"&gt;</a:t>
            </a:r>
          </a:p>
          <a:p>
            <a:r>
              <a:rPr lang="en-IN" sz="1400" dirty="0"/>
              <a:t>    	&lt;/div&gt;</a:t>
            </a:r>
          </a:p>
          <a:p>
            <a:r>
              <a:rPr lang="en-IN" sz="1400" dirty="0"/>
              <a:t>    		&lt;div class="input-group"&gt;</a:t>
            </a:r>
          </a:p>
          <a:p>
            <a:r>
              <a:rPr lang="en-IN" sz="1400" dirty="0"/>
              <a:t>    		&lt;label&gt;password&lt;/label&gt;</a:t>
            </a:r>
          </a:p>
          <a:p>
            <a:r>
              <a:rPr lang="en-IN" sz="1400" dirty="0"/>
              <a:t>            &lt;input type</a:t>
            </a:r>
            <a:r>
              <a:rPr lang="en-IN" sz="1400" dirty="0" smtClean="0"/>
              <a:t>="password" </a:t>
            </a:r>
            <a:r>
              <a:rPr lang="en-IN" sz="1400" dirty="0"/>
              <a:t>name="password_1"&gt;</a:t>
            </a:r>
          </a:p>
          <a:p>
            <a:r>
              <a:rPr lang="en-IN" sz="1400" dirty="0"/>
              <a:t>            &lt;/div&gt;</a:t>
            </a:r>
          </a:p>
          <a:p>
            <a:r>
              <a:rPr lang="en-IN" sz="1400" dirty="0"/>
              <a:t>            	&lt;div class="input-group"&gt;</a:t>
            </a:r>
          </a:p>
          <a:p>
            <a:r>
              <a:rPr lang="en-IN" sz="1400" dirty="0"/>
              <a:t>    		&lt;label&gt;confirm-password&lt;/label&gt;</a:t>
            </a:r>
          </a:p>
          <a:p>
            <a:r>
              <a:rPr lang="en-IN" sz="1400" dirty="0"/>
              <a:t>            &lt;input type="password" name="password_2"&gt;</a:t>
            </a:r>
          </a:p>
          <a:p>
            <a:r>
              <a:rPr lang="en-IN" sz="1400" dirty="0"/>
              <a:t>    	&lt;/div&gt;</a:t>
            </a:r>
          </a:p>
          <a:p>
            <a:r>
              <a:rPr lang="en-IN" sz="1400" dirty="0"/>
              <a:t>    		&lt;div class="input-group"&gt;</a:t>
            </a:r>
          </a:p>
          <a:p>
            <a:r>
              <a:rPr lang="en-IN" sz="1400" dirty="0"/>
              <a:t>    		&lt;div class="</a:t>
            </a:r>
            <a:r>
              <a:rPr lang="en-IN" sz="1400" dirty="0" err="1"/>
              <a:t>btn</a:t>
            </a:r>
            <a:r>
              <a:rPr lang="en-IN" sz="1400" dirty="0"/>
              <a:t>"&gt;</a:t>
            </a:r>
          </a:p>
          <a:p>
            <a:r>
              <a:rPr lang="en-IN" sz="1400" dirty="0"/>
              <a:t>    		 &lt;input type="submit" name="signup" value="Register"&gt;</a:t>
            </a:r>
          </a:p>
          <a:p>
            <a:r>
              <a:rPr lang="en-IN" sz="1400" dirty="0"/>
              <a:t>    	    &lt;/div</a:t>
            </a:r>
            <a:r>
              <a:rPr lang="en-IN" sz="1400" dirty="0" smtClean="0"/>
              <a:t>&gt;&lt;/</a:t>
            </a:r>
            <a:r>
              <a:rPr lang="en-IN" sz="1400" dirty="0"/>
              <a:t>div&gt;</a:t>
            </a:r>
          </a:p>
          <a:p>
            <a:r>
              <a:rPr lang="en-IN" sz="1400" dirty="0"/>
              <a:t>    	&lt;</a:t>
            </a:r>
            <a:r>
              <a:rPr lang="en-IN" sz="1400" dirty="0" smtClean="0"/>
              <a:t>p&gt;Already </a:t>
            </a:r>
            <a:r>
              <a:rPr lang="en-IN" sz="1400" dirty="0"/>
              <a:t>a member?&lt;a </a:t>
            </a:r>
            <a:r>
              <a:rPr lang="en-IN" sz="1400" dirty="0" err="1"/>
              <a:t>href</a:t>
            </a:r>
            <a:r>
              <a:rPr lang="en-IN" sz="1400" dirty="0"/>
              <a:t>="</a:t>
            </a:r>
            <a:r>
              <a:rPr lang="en-IN" sz="1400" dirty="0" err="1"/>
              <a:t>login.php</a:t>
            </a:r>
            <a:r>
              <a:rPr lang="en-IN" sz="1400" dirty="0"/>
              <a:t>"&gt;Sign in&lt;/a</a:t>
            </a:r>
            <a:r>
              <a:rPr lang="en-IN" sz="1400" dirty="0" smtClean="0"/>
              <a:t>&gt;&lt;/</a:t>
            </a:r>
            <a:r>
              <a:rPr lang="en-IN" sz="1400" dirty="0"/>
              <a:t>p&gt;</a:t>
            </a:r>
          </a:p>
          <a:p>
            <a:r>
              <a:rPr lang="en-IN" sz="1400" dirty="0"/>
              <a:t>    &lt;/form</a:t>
            </a:r>
            <a:r>
              <a:rPr lang="en-IN" sz="1400" dirty="0" smtClean="0"/>
              <a:t>&gt;</a:t>
            </a:r>
          </a:p>
          <a:p>
            <a:r>
              <a:rPr lang="en-IN" sz="1400" dirty="0" smtClean="0"/>
              <a:t>&lt;/</a:t>
            </a:r>
            <a:r>
              <a:rPr lang="en-IN" sz="1400" dirty="0"/>
              <a:t>body</a:t>
            </a:r>
            <a:r>
              <a:rPr lang="en-IN" sz="1400" dirty="0" smtClean="0"/>
              <a:t>&gt;&lt;/</a:t>
            </a:r>
            <a:r>
              <a:rPr lang="en-IN" sz="1400" dirty="0"/>
              <a:t>html&gt;</a:t>
            </a:r>
          </a:p>
        </p:txBody>
      </p:sp>
    </p:spTree>
    <p:extLst>
      <p:ext uri="{BB962C8B-B14F-4D97-AF65-F5344CB8AC3E}">
        <p14:creationId xmlns:p14="http://schemas.microsoft.com/office/powerpoint/2010/main" val="35595422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20688" y="251520"/>
            <a:ext cx="3312368" cy="369332"/>
          </a:xfrm>
          <a:prstGeom prst="rect">
            <a:avLst/>
          </a:prstGeom>
          <a:noFill/>
        </p:spPr>
        <p:txBody>
          <a:bodyPr wrap="square" rtlCol="0">
            <a:spAutoFit/>
          </a:bodyPr>
          <a:lstStyle/>
          <a:p>
            <a:r>
              <a:rPr lang="en-IN" dirty="0" smtClean="0"/>
              <a:t>//Map Page</a:t>
            </a:r>
            <a:endParaRPr lang="en-IN" dirty="0"/>
          </a:p>
        </p:txBody>
      </p:sp>
      <p:sp>
        <p:nvSpPr>
          <p:cNvPr id="4" name="TextBox 3"/>
          <p:cNvSpPr txBox="1"/>
          <p:nvPr/>
        </p:nvSpPr>
        <p:spPr>
          <a:xfrm>
            <a:off x="1124744" y="827584"/>
            <a:ext cx="5472608" cy="7632859"/>
          </a:xfrm>
          <a:prstGeom prst="rect">
            <a:avLst/>
          </a:prstGeom>
          <a:noFill/>
        </p:spPr>
        <p:txBody>
          <a:bodyPr wrap="square" rtlCol="0">
            <a:spAutoFit/>
          </a:bodyPr>
          <a:lstStyle/>
          <a:p>
            <a:r>
              <a:rPr lang="en-IN" sz="1400" dirty="0"/>
              <a:t>&lt;!DOCTYPE html&gt;</a:t>
            </a:r>
          </a:p>
          <a:p>
            <a:r>
              <a:rPr lang="en-IN" sz="1400" dirty="0"/>
              <a:t>&lt;html&gt;</a:t>
            </a:r>
          </a:p>
          <a:p>
            <a:r>
              <a:rPr lang="en-IN" sz="1400" dirty="0"/>
              <a:t>&lt;head&gt;</a:t>
            </a:r>
          </a:p>
          <a:p>
            <a:r>
              <a:rPr lang="en-IN" sz="1400" dirty="0"/>
              <a:t>&lt;script </a:t>
            </a:r>
            <a:r>
              <a:rPr lang="en-IN" sz="1400" dirty="0" err="1"/>
              <a:t>src</a:t>
            </a:r>
            <a:r>
              <a:rPr lang="en-IN" sz="1400" dirty="0"/>
              <a:t>="jquery-2.1.4.js"&gt;&lt;/script&gt;</a:t>
            </a:r>
          </a:p>
          <a:p>
            <a:r>
              <a:rPr lang="en-IN" sz="1400" dirty="0"/>
              <a:t>	&lt;title&gt;map&lt;/title&gt;  </a:t>
            </a:r>
          </a:p>
          <a:p>
            <a:r>
              <a:rPr lang="en-IN" sz="1400" dirty="0"/>
              <a:t>    &lt;link </a:t>
            </a:r>
            <a:r>
              <a:rPr lang="en-IN" sz="1400" dirty="0" err="1"/>
              <a:t>rel</a:t>
            </a:r>
            <a:r>
              <a:rPr lang="en-IN" sz="1400" dirty="0"/>
              <a:t>="stylesheet" type="text/</a:t>
            </a:r>
            <a:r>
              <a:rPr lang="en-IN" sz="1400" dirty="0" err="1"/>
              <a:t>css</a:t>
            </a:r>
            <a:r>
              <a:rPr lang="en-IN" sz="1400" dirty="0"/>
              <a:t>" </a:t>
            </a:r>
            <a:r>
              <a:rPr lang="en-IN" sz="1400" dirty="0" err="1"/>
              <a:t>href</a:t>
            </a:r>
            <a:r>
              <a:rPr lang="en-IN" sz="1400" dirty="0"/>
              <a:t>="</a:t>
            </a:r>
            <a:r>
              <a:rPr lang="en-IN" sz="1400" dirty="0" err="1"/>
              <a:t>css</a:t>
            </a:r>
            <a:r>
              <a:rPr lang="en-IN" sz="1400" dirty="0"/>
              <a:t>/mapstyle.css"&gt;</a:t>
            </a:r>
          </a:p>
          <a:p>
            <a:r>
              <a:rPr lang="en-IN" sz="1400" dirty="0"/>
              <a:t>    &lt;link </a:t>
            </a:r>
            <a:r>
              <a:rPr lang="en-IN" sz="1400" dirty="0" err="1"/>
              <a:t>rel</a:t>
            </a:r>
            <a:r>
              <a:rPr lang="en-IN" sz="1400" dirty="0"/>
              <a:t>="shortcut icon" </a:t>
            </a:r>
            <a:r>
              <a:rPr lang="en-IN" sz="1400" dirty="0" err="1"/>
              <a:t>href</a:t>
            </a:r>
            <a:r>
              <a:rPr lang="en-IN" sz="1400" dirty="0"/>
              <a:t>="video/dfhvahsvfajkgfkf.png"&gt;</a:t>
            </a:r>
          </a:p>
          <a:p>
            <a:r>
              <a:rPr lang="en-IN" sz="1400" dirty="0"/>
              <a:t>&lt;/head&gt;</a:t>
            </a:r>
          </a:p>
          <a:p>
            <a:endParaRPr lang="en-IN" sz="1400" dirty="0"/>
          </a:p>
          <a:p>
            <a:r>
              <a:rPr lang="en-IN" sz="1400" dirty="0"/>
              <a:t>&lt;body&gt;</a:t>
            </a:r>
          </a:p>
          <a:p>
            <a:r>
              <a:rPr lang="en-IN" sz="1400" dirty="0"/>
              <a:t>&lt;</a:t>
            </a:r>
            <a:r>
              <a:rPr lang="en-IN" sz="1400" dirty="0" err="1"/>
              <a:t>nav</a:t>
            </a:r>
            <a:r>
              <a:rPr lang="en-IN" sz="1400" dirty="0"/>
              <a:t>&gt; </a:t>
            </a:r>
          </a:p>
          <a:p>
            <a:r>
              <a:rPr lang="en-IN" sz="1400" dirty="0"/>
              <a:t>    &lt;div class="</a:t>
            </a:r>
            <a:r>
              <a:rPr lang="en-IN" sz="1400" dirty="0" err="1"/>
              <a:t>backgro</a:t>
            </a:r>
            <a:r>
              <a:rPr lang="en-IN" sz="1400" dirty="0"/>
              <a:t>" style="height: 200px"&gt;</a:t>
            </a:r>
          </a:p>
          <a:p>
            <a:r>
              <a:rPr lang="en-IN" sz="1400" dirty="0"/>
              <a:t>     &lt;</a:t>
            </a:r>
            <a:r>
              <a:rPr lang="en-IN" sz="1400" dirty="0" err="1"/>
              <a:t>img</a:t>
            </a:r>
            <a:r>
              <a:rPr lang="en-IN" sz="1400" dirty="0"/>
              <a:t> </a:t>
            </a:r>
            <a:r>
              <a:rPr lang="en-IN" sz="1400" dirty="0" err="1"/>
              <a:t>src</a:t>
            </a:r>
            <a:r>
              <a:rPr lang="en-IN" sz="1400" dirty="0"/>
              <a:t>="images/log.png" class="logo" &gt;</a:t>
            </a:r>
          </a:p>
          <a:p>
            <a:r>
              <a:rPr lang="en-IN" sz="1400" dirty="0"/>
              <a:t>                &lt;</a:t>
            </a:r>
            <a:r>
              <a:rPr lang="en-IN" sz="1400" dirty="0" err="1"/>
              <a:t>ul</a:t>
            </a:r>
            <a:r>
              <a:rPr lang="en-IN" sz="1400" dirty="0"/>
              <a:t> class="main-</a:t>
            </a:r>
            <a:r>
              <a:rPr lang="en-IN" sz="1400" dirty="0" err="1"/>
              <a:t>nav</a:t>
            </a:r>
            <a:r>
              <a:rPr lang="en-IN" sz="1400" dirty="0"/>
              <a:t> " id="</a:t>
            </a:r>
            <a:r>
              <a:rPr lang="en-IN" sz="1400" dirty="0" err="1"/>
              <a:t>ckeck</a:t>
            </a:r>
            <a:r>
              <a:rPr lang="en-IN" sz="1400" dirty="0"/>
              <a:t>-class"&gt;</a:t>
            </a:r>
          </a:p>
          <a:p>
            <a:r>
              <a:rPr lang="en-IN" sz="1400" dirty="0"/>
              <a:t>                &lt;li&gt;&lt;a </a:t>
            </a:r>
            <a:r>
              <a:rPr lang="en-IN" sz="1400" dirty="0" err="1"/>
              <a:t>href</a:t>
            </a:r>
            <a:r>
              <a:rPr lang="en-IN" sz="1400" dirty="0"/>
              <a:t>="</a:t>
            </a:r>
            <a:r>
              <a:rPr lang="en-IN" sz="1400" dirty="0" err="1"/>
              <a:t>firstpage.php</a:t>
            </a:r>
            <a:r>
              <a:rPr lang="en-IN" sz="1400" dirty="0"/>
              <a:t>"&gt;Home&lt;/a&gt;&lt;/li&gt;</a:t>
            </a:r>
          </a:p>
          <a:p>
            <a:r>
              <a:rPr lang="en-IN" sz="1400" dirty="0"/>
              <a:t>                &lt;li&gt;&lt;a </a:t>
            </a:r>
            <a:r>
              <a:rPr lang="en-IN" sz="1400" dirty="0" err="1"/>
              <a:t>href</a:t>
            </a:r>
            <a:r>
              <a:rPr lang="en-IN" sz="1400" dirty="0"/>
              <a:t>="</a:t>
            </a:r>
            <a:r>
              <a:rPr lang="en-IN" sz="1400" dirty="0" err="1"/>
              <a:t>aboutus.php</a:t>
            </a:r>
            <a:r>
              <a:rPr lang="en-IN" sz="1400" dirty="0"/>
              <a:t>"&gt;About Us&lt;/a&gt;&lt;/li&gt;</a:t>
            </a:r>
          </a:p>
          <a:p>
            <a:r>
              <a:rPr lang="en-IN" sz="1400" dirty="0"/>
              <a:t>                &lt;li&gt;&lt;a </a:t>
            </a:r>
            <a:r>
              <a:rPr lang="en-IN" sz="1400" dirty="0" err="1"/>
              <a:t>href</a:t>
            </a:r>
            <a:r>
              <a:rPr lang="en-IN" sz="1400" dirty="0"/>
              <a:t>="</a:t>
            </a:r>
            <a:r>
              <a:rPr lang="en-IN" sz="1400" dirty="0" err="1"/>
              <a:t>policy.php</a:t>
            </a:r>
            <a:r>
              <a:rPr lang="en-IN" sz="1400" dirty="0"/>
              <a:t>"&gt;Policy&lt;/a&gt;&lt;/li&gt;</a:t>
            </a:r>
          </a:p>
          <a:p>
            <a:r>
              <a:rPr lang="en-IN" sz="1400" dirty="0"/>
              <a:t>                &lt;li&gt;&lt;a </a:t>
            </a:r>
            <a:r>
              <a:rPr lang="en-IN" sz="1400" dirty="0" err="1"/>
              <a:t>href</a:t>
            </a:r>
            <a:r>
              <a:rPr lang="en-IN" sz="1400" dirty="0"/>
              <a:t>="</a:t>
            </a:r>
            <a:r>
              <a:rPr lang="en-IN" sz="1400" dirty="0" err="1"/>
              <a:t>register.php</a:t>
            </a:r>
            <a:r>
              <a:rPr lang="en-IN" sz="1400" dirty="0"/>
              <a:t>"&gt;Sign up&lt;/a&gt;&lt;/li&gt;</a:t>
            </a:r>
          </a:p>
          <a:p>
            <a:r>
              <a:rPr lang="en-IN" sz="1400" dirty="0"/>
              <a:t>                &lt;li&gt;&lt;a </a:t>
            </a:r>
            <a:r>
              <a:rPr lang="en-IN" sz="1400" dirty="0" err="1"/>
              <a:t>href</a:t>
            </a:r>
            <a:r>
              <a:rPr lang="en-IN" sz="1400" dirty="0"/>
              <a:t>="</a:t>
            </a:r>
            <a:r>
              <a:rPr lang="en-IN" sz="1400" dirty="0" err="1"/>
              <a:t>login.php</a:t>
            </a:r>
            <a:r>
              <a:rPr lang="en-IN" sz="1400" dirty="0"/>
              <a:t>"&gt;Login&lt;/a&gt;&lt;/li&gt;</a:t>
            </a:r>
          </a:p>
          <a:p>
            <a:r>
              <a:rPr lang="en-IN" sz="1400" dirty="0"/>
              <a:t>                &lt;/</a:t>
            </a:r>
            <a:r>
              <a:rPr lang="en-IN" sz="1400" dirty="0" err="1"/>
              <a:t>ul</a:t>
            </a:r>
            <a:r>
              <a:rPr lang="en-IN" sz="1400" dirty="0"/>
              <a:t>&gt;</a:t>
            </a:r>
          </a:p>
          <a:p>
            <a:r>
              <a:rPr lang="en-IN" sz="1400" dirty="0"/>
              <a:t>     &lt;/div&gt;</a:t>
            </a:r>
          </a:p>
          <a:p>
            <a:r>
              <a:rPr lang="en-IN" sz="1400" dirty="0"/>
              <a:t> &lt;/</a:t>
            </a:r>
            <a:r>
              <a:rPr lang="en-IN" sz="1400" dirty="0" err="1"/>
              <a:t>nav</a:t>
            </a:r>
            <a:r>
              <a:rPr lang="en-IN" sz="1400" dirty="0"/>
              <a:t>&gt;</a:t>
            </a:r>
          </a:p>
          <a:p>
            <a:r>
              <a:rPr lang="en-IN" sz="1400" dirty="0"/>
              <a:t> 	&lt;div class="top" style="text-align: </a:t>
            </a:r>
            <a:r>
              <a:rPr lang="en-IN" sz="1400" dirty="0" err="1"/>
              <a:t>center</a:t>
            </a:r>
            <a:r>
              <a:rPr lang="en-IN" sz="1400" dirty="0"/>
              <a:t>;" &gt;</a:t>
            </a:r>
          </a:p>
          <a:p>
            <a:r>
              <a:rPr lang="en-IN" sz="1400" dirty="0"/>
              <a:t>    Where Vehicle Rentals are available in INDIA</a:t>
            </a:r>
          </a:p>
          <a:p>
            <a:r>
              <a:rPr lang="en-IN" sz="1400" dirty="0"/>
              <a:t>&lt;/div&gt;</a:t>
            </a:r>
          </a:p>
          <a:p>
            <a:r>
              <a:rPr lang="en-IN" sz="1400" dirty="0"/>
              <a:t>&lt;div class="map"&gt;</a:t>
            </a:r>
          </a:p>
          <a:p>
            <a:r>
              <a:rPr lang="en-IN" sz="1400" dirty="0"/>
              <a:t>    &lt;iframe </a:t>
            </a:r>
            <a:r>
              <a:rPr lang="en-IN" sz="1400" dirty="0" err="1"/>
              <a:t>src</a:t>
            </a:r>
            <a:r>
              <a:rPr lang="en-IN" sz="1400" dirty="0"/>
              <a:t>="https://www.google.com.qa/maps/d/embed?mid=1RrCYASUfulW27sRLhFdTdL3V2liYMG3j" width="90%" height="600" </a:t>
            </a:r>
            <a:r>
              <a:rPr lang="en-IN" sz="1400" dirty="0" err="1"/>
              <a:t>frameborder</a:t>
            </a:r>
            <a:r>
              <a:rPr lang="en-IN" sz="1400" dirty="0"/>
              <a:t>="0" style="border:0" </a:t>
            </a:r>
            <a:r>
              <a:rPr lang="en-IN" sz="1400" dirty="0" err="1"/>
              <a:t>allowfullscreen</a:t>
            </a:r>
            <a:r>
              <a:rPr lang="en-IN" sz="1400" dirty="0"/>
              <a:t>&gt;&lt;/iframe&gt;</a:t>
            </a:r>
          </a:p>
          <a:p>
            <a:endParaRPr lang="en-IN" sz="1400" dirty="0"/>
          </a:p>
          <a:p>
            <a:r>
              <a:rPr lang="en-IN" sz="1400" dirty="0"/>
              <a:t>&lt;/div&gt;</a:t>
            </a:r>
          </a:p>
          <a:p>
            <a:endParaRPr lang="en-IN" sz="1400" dirty="0"/>
          </a:p>
          <a:p>
            <a:r>
              <a:rPr lang="en-IN" sz="1400" dirty="0"/>
              <a:t>&lt;/body&gt;</a:t>
            </a:r>
          </a:p>
          <a:p>
            <a:r>
              <a:rPr lang="en-IN" sz="1400" dirty="0"/>
              <a:t>&lt;/html&gt;</a:t>
            </a:r>
          </a:p>
        </p:txBody>
      </p:sp>
    </p:spTree>
    <p:extLst>
      <p:ext uri="{BB962C8B-B14F-4D97-AF65-F5344CB8AC3E}">
        <p14:creationId xmlns:p14="http://schemas.microsoft.com/office/powerpoint/2010/main" val="10330996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20688" y="179512"/>
            <a:ext cx="3312368" cy="369332"/>
          </a:xfrm>
          <a:prstGeom prst="rect">
            <a:avLst/>
          </a:prstGeom>
          <a:noFill/>
        </p:spPr>
        <p:txBody>
          <a:bodyPr wrap="square" rtlCol="0">
            <a:spAutoFit/>
          </a:bodyPr>
          <a:lstStyle/>
          <a:p>
            <a:r>
              <a:rPr lang="en-IN" dirty="0" smtClean="0"/>
              <a:t>//Order confirm Page</a:t>
            </a:r>
            <a:endParaRPr lang="en-IN" dirty="0"/>
          </a:p>
        </p:txBody>
      </p:sp>
      <p:sp>
        <p:nvSpPr>
          <p:cNvPr id="4" name="TextBox 3"/>
          <p:cNvSpPr txBox="1"/>
          <p:nvPr/>
        </p:nvSpPr>
        <p:spPr>
          <a:xfrm>
            <a:off x="764704" y="684718"/>
            <a:ext cx="6264696" cy="8063746"/>
          </a:xfrm>
          <a:prstGeom prst="rect">
            <a:avLst/>
          </a:prstGeom>
          <a:noFill/>
        </p:spPr>
        <p:txBody>
          <a:bodyPr wrap="square" rtlCol="0">
            <a:spAutoFit/>
          </a:bodyPr>
          <a:lstStyle/>
          <a:p>
            <a:r>
              <a:rPr lang="en-IN" sz="1400" dirty="0"/>
              <a:t>&lt;!DOCTYPE html&gt;</a:t>
            </a:r>
          </a:p>
          <a:p>
            <a:r>
              <a:rPr lang="en-IN" sz="1400" dirty="0"/>
              <a:t>&lt;html</a:t>
            </a:r>
            <a:r>
              <a:rPr lang="en-IN" sz="1400" dirty="0" smtClean="0"/>
              <a:t>&gt;&lt;</a:t>
            </a:r>
            <a:r>
              <a:rPr lang="en-IN" sz="1400" dirty="0"/>
              <a:t>head&gt;</a:t>
            </a:r>
          </a:p>
          <a:p>
            <a:r>
              <a:rPr lang="en-IN" sz="1400" dirty="0"/>
              <a:t>&lt;script </a:t>
            </a:r>
            <a:r>
              <a:rPr lang="en-IN" sz="1400" dirty="0" err="1"/>
              <a:t>src</a:t>
            </a:r>
            <a:r>
              <a:rPr lang="en-IN" sz="1400" dirty="0"/>
              <a:t>="jquery-2.1.4.js"&gt;&lt;/script&gt;</a:t>
            </a:r>
          </a:p>
          <a:p>
            <a:r>
              <a:rPr lang="en-IN" sz="1400" dirty="0"/>
              <a:t>	&lt;title&gt;Comment Form &lt;/title&gt;  </a:t>
            </a:r>
          </a:p>
          <a:p>
            <a:r>
              <a:rPr lang="en-IN" sz="1400" dirty="0"/>
              <a:t>    &lt;link </a:t>
            </a:r>
            <a:r>
              <a:rPr lang="en-IN" sz="1400" dirty="0" err="1"/>
              <a:t>rel</a:t>
            </a:r>
            <a:r>
              <a:rPr lang="en-IN" sz="1400" dirty="0"/>
              <a:t>="stylesheet" type="text/</a:t>
            </a:r>
            <a:r>
              <a:rPr lang="en-IN" sz="1400" dirty="0" err="1"/>
              <a:t>css</a:t>
            </a:r>
            <a:r>
              <a:rPr lang="en-IN" sz="1400" dirty="0"/>
              <a:t>" </a:t>
            </a:r>
            <a:r>
              <a:rPr lang="en-IN" sz="1400" dirty="0" err="1"/>
              <a:t>href</a:t>
            </a:r>
            <a:r>
              <a:rPr lang="en-IN" sz="1400" dirty="0"/>
              <a:t>="</a:t>
            </a:r>
            <a:r>
              <a:rPr lang="en-IN" sz="1400" dirty="0" err="1"/>
              <a:t>css</a:t>
            </a:r>
            <a:r>
              <a:rPr lang="en-IN" sz="1400" dirty="0"/>
              <a:t>/confirmstyle.css"&gt;</a:t>
            </a:r>
          </a:p>
          <a:p>
            <a:r>
              <a:rPr lang="en-IN" sz="1400" dirty="0"/>
              <a:t>    &lt;link </a:t>
            </a:r>
            <a:r>
              <a:rPr lang="en-IN" sz="1400" dirty="0" err="1"/>
              <a:t>rel</a:t>
            </a:r>
            <a:r>
              <a:rPr lang="en-IN" sz="1400" dirty="0"/>
              <a:t>="shortcut icon" </a:t>
            </a:r>
            <a:r>
              <a:rPr lang="en-IN" sz="1400" dirty="0" err="1"/>
              <a:t>href</a:t>
            </a:r>
            <a:r>
              <a:rPr lang="en-IN" sz="1400" dirty="0"/>
              <a:t>="video/dfhvahsvfajkgfkf.png"&gt;</a:t>
            </a:r>
          </a:p>
          <a:p>
            <a:r>
              <a:rPr lang="en-IN" sz="1400" dirty="0"/>
              <a:t>&lt;/head</a:t>
            </a:r>
            <a:r>
              <a:rPr lang="en-IN" sz="1400" dirty="0" smtClean="0"/>
              <a:t>&gt;</a:t>
            </a:r>
            <a:endParaRPr lang="en-IN" sz="1400" dirty="0"/>
          </a:p>
          <a:p>
            <a:r>
              <a:rPr lang="en-IN" sz="1400" dirty="0"/>
              <a:t>&lt;</a:t>
            </a:r>
            <a:r>
              <a:rPr lang="en-IN" sz="1400" dirty="0" smtClean="0"/>
              <a:t>body&gt;</a:t>
            </a:r>
          </a:p>
          <a:p>
            <a:r>
              <a:rPr lang="en-IN" sz="1400" dirty="0" smtClean="0"/>
              <a:t>&lt;</a:t>
            </a:r>
            <a:r>
              <a:rPr lang="en-IN" sz="1400" dirty="0"/>
              <a:t>form method="POST" action="" class="top"&gt;</a:t>
            </a:r>
          </a:p>
          <a:p>
            <a:r>
              <a:rPr lang="en-IN" sz="1400" dirty="0"/>
              <a:t>&lt;div class="wrapper"&gt;</a:t>
            </a:r>
          </a:p>
          <a:p>
            <a:r>
              <a:rPr lang="en-IN" sz="1400" dirty="0"/>
              <a:t>&lt;</a:t>
            </a:r>
            <a:r>
              <a:rPr lang="en-IN" sz="1400" dirty="0" err="1"/>
              <a:t>nav</a:t>
            </a:r>
            <a:r>
              <a:rPr lang="en-IN" sz="1400" dirty="0"/>
              <a:t>&gt; </a:t>
            </a:r>
          </a:p>
          <a:p>
            <a:r>
              <a:rPr lang="en-IN" sz="1400" dirty="0"/>
              <a:t>    &lt;div class="</a:t>
            </a:r>
            <a:r>
              <a:rPr lang="en-IN" sz="1400" dirty="0" err="1"/>
              <a:t>backgro</a:t>
            </a:r>
            <a:r>
              <a:rPr lang="en-IN" sz="1400" dirty="0"/>
              <a:t>" style="height: 200px"&gt;</a:t>
            </a:r>
          </a:p>
          <a:p>
            <a:r>
              <a:rPr lang="en-IN" sz="1400" dirty="0"/>
              <a:t>     &lt;</a:t>
            </a:r>
            <a:r>
              <a:rPr lang="en-IN" sz="1400" dirty="0" err="1"/>
              <a:t>img</a:t>
            </a:r>
            <a:r>
              <a:rPr lang="en-IN" sz="1400" dirty="0"/>
              <a:t> </a:t>
            </a:r>
            <a:r>
              <a:rPr lang="en-IN" sz="1400" dirty="0" err="1"/>
              <a:t>src</a:t>
            </a:r>
            <a:r>
              <a:rPr lang="en-IN" sz="1400" dirty="0"/>
              <a:t>="images/log.png" class="logo" &gt;</a:t>
            </a:r>
          </a:p>
          <a:p>
            <a:r>
              <a:rPr lang="en-IN" sz="1400" dirty="0"/>
              <a:t>                &lt;</a:t>
            </a:r>
            <a:r>
              <a:rPr lang="en-IN" sz="1400" dirty="0" err="1"/>
              <a:t>ul</a:t>
            </a:r>
            <a:r>
              <a:rPr lang="en-IN" sz="1400" dirty="0"/>
              <a:t> class="main-</a:t>
            </a:r>
            <a:r>
              <a:rPr lang="en-IN" sz="1400" dirty="0" err="1"/>
              <a:t>nav</a:t>
            </a:r>
            <a:r>
              <a:rPr lang="en-IN" sz="1400" dirty="0"/>
              <a:t> " id="</a:t>
            </a:r>
            <a:r>
              <a:rPr lang="en-IN" sz="1400" dirty="0" err="1"/>
              <a:t>ckeck</a:t>
            </a:r>
            <a:r>
              <a:rPr lang="en-IN" sz="1400" dirty="0"/>
              <a:t>-class"&gt;</a:t>
            </a:r>
          </a:p>
          <a:p>
            <a:r>
              <a:rPr lang="en-IN" sz="1400" dirty="0"/>
              <a:t>                &lt;li&gt;&lt;a </a:t>
            </a:r>
            <a:r>
              <a:rPr lang="en-IN" sz="1400" dirty="0" err="1"/>
              <a:t>href</a:t>
            </a:r>
            <a:r>
              <a:rPr lang="en-IN" sz="1400" dirty="0"/>
              <a:t>="</a:t>
            </a:r>
            <a:r>
              <a:rPr lang="en-IN" sz="1400" dirty="0" err="1"/>
              <a:t>firstpage.php</a:t>
            </a:r>
            <a:r>
              <a:rPr lang="en-IN" sz="1400" dirty="0"/>
              <a:t>"&gt;Home&lt;/a&gt;&lt;/li&gt;</a:t>
            </a:r>
          </a:p>
          <a:p>
            <a:r>
              <a:rPr lang="en-IN" sz="1400" dirty="0"/>
              <a:t>                &lt;li&gt;&lt;a </a:t>
            </a:r>
            <a:r>
              <a:rPr lang="en-IN" sz="1400" dirty="0" err="1"/>
              <a:t>href</a:t>
            </a:r>
            <a:r>
              <a:rPr lang="en-IN" sz="1400" dirty="0"/>
              <a:t>="</a:t>
            </a:r>
            <a:r>
              <a:rPr lang="en-IN" sz="1400" dirty="0" err="1"/>
              <a:t>aboutus.php</a:t>
            </a:r>
            <a:r>
              <a:rPr lang="en-IN" sz="1400" dirty="0"/>
              <a:t>"&gt;About Us&lt;/a&gt;&lt;/li&gt;</a:t>
            </a:r>
          </a:p>
          <a:p>
            <a:r>
              <a:rPr lang="en-IN" sz="1400" dirty="0"/>
              <a:t>                &lt;li&gt;&lt;a </a:t>
            </a:r>
            <a:r>
              <a:rPr lang="en-IN" sz="1400" dirty="0" err="1"/>
              <a:t>href</a:t>
            </a:r>
            <a:r>
              <a:rPr lang="en-IN" sz="1400" dirty="0"/>
              <a:t>="</a:t>
            </a:r>
            <a:r>
              <a:rPr lang="en-IN" sz="1400" dirty="0" err="1"/>
              <a:t>policy.php</a:t>
            </a:r>
            <a:r>
              <a:rPr lang="en-IN" sz="1400" dirty="0"/>
              <a:t>"&gt;Policy&lt;/a&gt;&lt;/li&gt;</a:t>
            </a:r>
          </a:p>
          <a:p>
            <a:r>
              <a:rPr lang="en-IN" sz="1400" dirty="0"/>
              <a:t>                &lt;li&gt;&lt;a </a:t>
            </a:r>
            <a:r>
              <a:rPr lang="en-IN" sz="1400" dirty="0" err="1"/>
              <a:t>href</a:t>
            </a:r>
            <a:r>
              <a:rPr lang="en-IN" sz="1400" dirty="0"/>
              <a:t>="</a:t>
            </a:r>
            <a:r>
              <a:rPr lang="en-IN" sz="1400" dirty="0" err="1"/>
              <a:t>register.php</a:t>
            </a:r>
            <a:r>
              <a:rPr lang="en-IN" sz="1400" dirty="0"/>
              <a:t>"&gt;Sign up&lt;/a&gt;&lt;/li&gt;</a:t>
            </a:r>
          </a:p>
          <a:p>
            <a:r>
              <a:rPr lang="en-IN" sz="1400" dirty="0"/>
              <a:t>                &lt;li&gt;&lt;a </a:t>
            </a:r>
            <a:r>
              <a:rPr lang="en-IN" sz="1400" dirty="0" err="1"/>
              <a:t>href</a:t>
            </a:r>
            <a:r>
              <a:rPr lang="en-IN" sz="1400" dirty="0"/>
              <a:t>="</a:t>
            </a:r>
            <a:r>
              <a:rPr lang="en-IN" sz="1400" dirty="0" err="1"/>
              <a:t>login.php</a:t>
            </a:r>
            <a:r>
              <a:rPr lang="en-IN" sz="1400" dirty="0"/>
              <a:t>"&gt;Login&lt;/a&gt;&lt;/li&gt;</a:t>
            </a:r>
          </a:p>
          <a:p>
            <a:r>
              <a:rPr lang="en-IN" sz="1400" dirty="0"/>
              <a:t>                &lt;/</a:t>
            </a:r>
            <a:r>
              <a:rPr lang="en-IN" sz="1400" dirty="0" err="1"/>
              <a:t>ul</a:t>
            </a:r>
            <a:r>
              <a:rPr lang="en-IN" sz="1400" dirty="0"/>
              <a:t>&gt;</a:t>
            </a:r>
          </a:p>
          <a:p>
            <a:r>
              <a:rPr lang="en-IN" sz="1400" dirty="0"/>
              <a:t>     &lt;/div&gt;</a:t>
            </a:r>
          </a:p>
          <a:p>
            <a:r>
              <a:rPr lang="en-IN" sz="1400" dirty="0"/>
              <a:t> &lt;/</a:t>
            </a:r>
            <a:r>
              <a:rPr lang="en-IN" sz="1400" dirty="0" err="1"/>
              <a:t>nav</a:t>
            </a:r>
            <a:r>
              <a:rPr lang="en-IN" sz="1400" dirty="0" smtClean="0"/>
              <a:t>&gt;</a:t>
            </a:r>
            <a:endParaRPr lang="en-IN" sz="1400" dirty="0"/>
          </a:p>
          <a:p>
            <a:r>
              <a:rPr lang="en-IN" sz="1400" dirty="0"/>
              <a:t>  &lt;div class="payment</a:t>
            </a:r>
            <a:r>
              <a:rPr lang="en-IN" sz="1400" dirty="0" smtClean="0"/>
              <a:t>"&gt;</a:t>
            </a:r>
            <a:endParaRPr lang="en-IN" sz="1400" dirty="0"/>
          </a:p>
          <a:p>
            <a:r>
              <a:rPr lang="en-IN" sz="1400" dirty="0"/>
              <a:t>    &lt;span class="</a:t>
            </a:r>
            <a:r>
              <a:rPr lang="en-IN" sz="1400" dirty="0" err="1"/>
              <a:t>colorchange</a:t>
            </a:r>
            <a:r>
              <a:rPr lang="en-IN" sz="1400" dirty="0"/>
              <a:t> " style="font-size: 30px;"&gt;YOUR ORDER HAVE BEEN CONFIRM...&lt;/span&gt;</a:t>
            </a:r>
          </a:p>
          <a:p>
            <a:r>
              <a:rPr lang="en-IN" sz="1400" dirty="0"/>
              <a:t>&lt;div</a:t>
            </a:r>
            <a:r>
              <a:rPr lang="en-IN" sz="1400" dirty="0" smtClean="0"/>
              <a:t>&gt;</a:t>
            </a:r>
            <a:endParaRPr lang="en-IN" sz="1400" dirty="0"/>
          </a:p>
          <a:p>
            <a:r>
              <a:rPr lang="en-IN" sz="1400" dirty="0"/>
              <a:t>     &lt;</a:t>
            </a:r>
            <a:r>
              <a:rPr lang="en-IN" sz="1400" dirty="0" err="1"/>
              <a:t>br</a:t>
            </a:r>
            <a:r>
              <a:rPr lang="en-IN" sz="1400" dirty="0"/>
              <a:t> style="font-size: 25px;"&gt;Comment:   &lt;</a:t>
            </a:r>
            <a:r>
              <a:rPr lang="en-IN" sz="1400" dirty="0" err="1"/>
              <a:t>br</a:t>
            </a:r>
            <a:r>
              <a:rPr lang="en-IN" sz="1400" dirty="0"/>
              <a:t>&gt;</a:t>
            </a:r>
          </a:p>
          <a:p>
            <a:r>
              <a:rPr lang="en-IN" sz="1400" dirty="0"/>
              <a:t>    &lt;label class="label"&gt; &lt;/label&gt;</a:t>
            </a:r>
          </a:p>
          <a:p>
            <a:r>
              <a:rPr lang="en-IN" sz="1400" dirty="0"/>
              <a:t>          &lt;</a:t>
            </a:r>
            <a:r>
              <a:rPr lang="en-IN" sz="1400" dirty="0" err="1"/>
              <a:t>textarea</a:t>
            </a:r>
            <a:r>
              <a:rPr lang="en-IN" sz="1400" dirty="0"/>
              <a:t> name="views" rows="6" cols="50" style="font-size: 16px; " placeholder="How was your experience with us ?"&gt;&lt;/</a:t>
            </a:r>
            <a:r>
              <a:rPr lang="en-IN" sz="1400" dirty="0" err="1"/>
              <a:t>textarea</a:t>
            </a:r>
            <a:r>
              <a:rPr lang="en-IN" sz="1400" dirty="0" smtClean="0"/>
              <a:t>&gt;     </a:t>
            </a:r>
            <a:endParaRPr lang="en-IN" sz="1400" dirty="0"/>
          </a:p>
          <a:p>
            <a:r>
              <a:rPr lang="en-IN" sz="1400" dirty="0"/>
              <a:t>        &lt;/div&gt;</a:t>
            </a:r>
          </a:p>
          <a:p>
            <a:r>
              <a:rPr lang="en-IN" sz="1400" dirty="0"/>
              <a:t>            &lt;button  type="submit" class="submit" name="submit"&gt;</a:t>
            </a:r>
          </a:p>
          <a:p>
            <a:r>
              <a:rPr lang="en-IN" sz="1400" dirty="0"/>
              <a:t>              &lt;a </a:t>
            </a:r>
            <a:r>
              <a:rPr lang="en-IN" sz="1400" dirty="0" err="1"/>
              <a:t>href</a:t>
            </a:r>
            <a:r>
              <a:rPr lang="en-IN" sz="1400" dirty="0"/>
              <a:t>="" style="text-decoration: </a:t>
            </a:r>
            <a:r>
              <a:rPr lang="en-IN" sz="1400" dirty="0" err="1"/>
              <a:t>none;color</a:t>
            </a:r>
            <a:r>
              <a:rPr lang="en-IN" sz="1400" dirty="0"/>
              <a:t>: </a:t>
            </a:r>
            <a:r>
              <a:rPr lang="en-IN" sz="1400" dirty="0" err="1"/>
              <a:t>white;font:bolder</a:t>
            </a:r>
            <a:r>
              <a:rPr lang="en-IN" sz="1400" dirty="0"/>
              <a:t>;"&gt;Submit&lt;/a&gt;</a:t>
            </a:r>
          </a:p>
          <a:p>
            <a:r>
              <a:rPr lang="en-IN" sz="1400" dirty="0"/>
              <a:t>            &lt;/button&gt;</a:t>
            </a:r>
          </a:p>
          <a:p>
            <a:r>
              <a:rPr lang="en-IN" sz="1400" dirty="0"/>
              <a:t>        &lt;/div</a:t>
            </a:r>
            <a:r>
              <a:rPr lang="en-IN" sz="1400" dirty="0" smtClean="0"/>
              <a:t>&gt;&lt;/</a:t>
            </a:r>
            <a:r>
              <a:rPr lang="en-IN" sz="1400" dirty="0"/>
              <a:t>div</a:t>
            </a:r>
            <a:r>
              <a:rPr lang="en-IN" sz="1400" dirty="0" smtClean="0"/>
              <a:t>&gt;&lt;/</a:t>
            </a:r>
            <a:r>
              <a:rPr lang="en-IN" sz="1400" dirty="0"/>
              <a:t>div&gt;</a:t>
            </a:r>
          </a:p>
          <a:p>
            <a:r>
              <a:rPr lang="en-IN" sz="1400" dirty="0"/>
              <a:t> &lt;/body</a:t>
            </a:r>
            <a:r>
              <a:rPr lang="en-IN" sz="1400" dirty="0" smtClean="0"/>
              <a:t>&gt;&lt;/</a:t>
            </a:r>
            <a:r>
              <a:rPr lang="en-IN" sz="1400" dirty="0"/>
              <a:t>html&gt;</a:t>
            </a:r>
          </a:p>
        </p:txBody>
      </p:sp>
    </p:spTree>
    <p:extLst>
      <p:ext uri="{BB962C8B-B14F-4D97-AF65-F5344CB8AC3E}">
        <p14:creationId xmlns:p14="http://schemas.microsoft.com/office/powerpoint/2010/main" val="4770321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00808" y="3491880"/>
            <a:ext cx="4896544" cy="830997"/>
          </a:xfrm>
          <a:prstGeom prst="rect">
            <a:avLst/>
          </a:prstGeom>
          <a:noFill/>
        </p:spPr>
        <p:txBody>
          <a:bodyPr wrap="square" rtlCol="0">
            <a:spAutoFit/>
          </a:bodyPr>
          <a:lstStyle/>
          <a:p>
            <a:r>
              <a:rPr lang="en-US" sz="4800" b="1" dirty="0" smtClean="0"/>
              <a:t>Output screens</a:t>
            </a:r>
            <a:endParaRPr lang="en-IN" sz="4000" dirty="0"/>
          </a:p>
        </p:txBody>
      </p:sp>
    </p:spTree>
    <p:extLst>
      <p:ext uri="{BB962C8B-B14F-4D97-AF65-F5344CB8AC3E}">
        <p14:creationId xmlns:p14="http://schemas.microsoft.com/office/powerpoint/2010/main" val="32409644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168" y="251520"/>
            <a:ext cx="6172200" cy="1080120"/>
          </a:xfrm>
        </p:spPr>
        <p:txBody>
          <a:bodyPr>
            <a:normAutofit/>
          </a:bodyPr>
          <a:lstStyle/>
          <a:p>
            <a:pPr algn="l"/>
            <a:r>
              <a:rPr lang="en-IN" sz="1800" dirty="0" smtClean="0"/>
              <a:t>1.) Home Page</a:t>
            </a:r>
            <a:r>
              <a:rPr lang="en-IN" sz="4000" dirty="0" smtClean="0"/>
              <a:t/>
            </a:r>
            <a:br>
              <a:rPr lang="en-IN" sz="4000" dirty="0" smtClean="0"/>
            </a:br>
            <a:endParaRPr lang="en-IN" sz="4000" dirty="0"/>
          </a:p>
        </p:txBody>
      </p:sp>
      <p:pic>
        <p:nvPicPr>
          <p:cNvPr id="7" name="Picture 6"/>
          <p:cNvPicPr>
            <a:picLocks noChangeAspect="1"/>
          </p:cNvPicPr>
          <p:nvPr/>
        </p:nvPicPr>
        <p:blipFill>
          <a:blip r:embed="rId2"/>
          <a:stretch>
            <a:fillRect/>
          </a:stretch>
        </p:blipFill>
        <p:spPr>
          <a:xfrm>
            <a:off x="620688" y="4139952"/>
            <a:ext cx="5976664" cy="2981325"/>
          </a:xfrm>
          <a:prstGeom prst="rect">
            <a:avLst/>
          </a:prstGeom>
        </p:spPr>
      </p:pic>
      <p:pic>
        <p:nvPicPr>
          <p:cNvPr id="8" name="Picture 7"/>
          <p:cNvPicPr>
            <a:picLocks noChangeAspect="1"/>
          </p:cNvPicPr>
          <p:nvPr/>
        </p:nvPicPr>
        <p:blipFill>
          <a:blip r:embed="rId3"/>
          <a:stretch>
            <a:fillRect/>
          </a:stretch>
        </p:blipFill>
        <p:spPr>
          <a:xfrm>
            <a:off x="620688" y="1115616"/>
            <a:ext cx="5955570" cy="3067050"/>
          </a:xfrm>
          <a:prstGeom prst="rect">
            <a:avLst/>
          </a:prstGeom>
        </p:spPr>
      </p:pic>
    </p:spTree>
    <p:extLst>
      <p:ext uri="{BB962C8B-B14F-4D97-AF65-F5344CB8AC3E}">
        <p14:creationId xmlns:p14="http://schemas.microsoft.com/office/powerpoint/2010/main" val="904195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25962" y="2133600"/>
            <a:ext cx="4386714" cy="1077218"/>
          </a:xfrm>
          <a:prstGeom prst="rect">
            <a:avLst/>
          </a:prstGeom>
          <a:noFill/>
        </p:spPr>
        <p:txBody>
          <a:bodyPr wrap="square" rtlCol="0">
            <a:spAutoFit/>
          </a:bodyPr>
          <a:lstStyle/>
          <a:p>
            <a:pPr algn="just"/>
            <a:r>
              <a:rPr lang="en-US" sz="1600" b="1" dirty="0" smtClean="0"/>
              <a:t>                                        MGM’s</a:t>
            </a:r>
          </a:p>
          <a:p>
            <a:pPr algn="just"/>
            <a:r>
              <a:rPr lang="en-US" sz="1600" b="1" dirty="0" smtClean="0"/>
              <a:t>Dr. G. Y. Pathrikar  college of  Computer Science</a:t>
            </a:r>
          </a:p>
          <a:p>
            <a:pPr algn="just"/>
            <a:r>
              <a:rPr lang="en-US" sz="1600" b="1" dirty="0" smtClean="0"/>
              <a:t>and Information Technology, Aurangabad-431001</a:t>
            </a:r>
          </a:p>
          <a:p>
            <a:pPr algn="just"/>
            <a:r>
              <a:rPr lang="en-US" sz="1600" b="1" dirty="0" smtClean="0"/>
              <a:t>	</a:t>
            </a:r>
            <a:r>
              <a:rPr lang="en-US" sz="1600" b="1" dirty="0"/>
              <a:t> </a:t>
            </a:r>
            <a:r>
              <a:rPr lang="en-US" sz="1600" b="1" dirty="0" smtClean="0"/>
              <a:t>              Maharashtra</a:t>
            </a:r>
            <a:endParaRPr lang="en-US" sz="1600" b="1" dirty="0"/>
          </a:p>
        </p:txBody>
      </p:sp>
      <p:sp>
        <p:nvSpPr>
          <p:cNvPr id="4" name="TextBox 3"/>
          <p:cNvSpPr txBox="1"/>
          <p:nvPr/>
        </p:nvSpPr>
        <p:spPr>
          <a:xfrm>
            <a:off x="2568962" y="3276600"/>
            <a:ext cx="2017347" cy="523220"/>
          </a:xfrm>
          <a:prstGeom prst="rect">
            <a:avLst/>
          </a:prstGeom>
          <a:noFill/>
        </p:spPr>
        <p:txBody>
          <a:bodyPr wrap="none" rtlCol="0">
            <a:spAutoFit/>
          </a:bodyPr>
          <a:lstStyle/>
          <a:p>
            <a:pPr algn="just"/>
            <a:r>
              <a:rPr lang="en-US" sz="2800" b="1" dirty="0" smtClean="0"/>
              <a:t>CERTIFICATE</a:t>
            </a:r>
            <a:endParaRPr lang="en-US" sz="2800" b="1" dirty="0"/>
          </a:p>
        </p:txBody>
      </p:sp>
      <p:sp>
        <p:nvSpPr>
          <p:cNvPr id="5" name="TextBox 4"/>
          <p:cNvSpPr txBox="1"/>
          <p:nvPr/>
        </p:nvSpPr>
        <p:spPr>
          <a:xfrm>
            <a:off x="692696" y="4067944"/>
            <a:ext cx="5904656" cy="1323439"/>
          </a:xfrm>
          <a:prstGeom prst="rect">
            <a:avLst/>
          </a:prstGeom>
          <a:noFill/>
        </p:spPr>
        <p:txBody>
          <a:bodyPr wrap="square" rtlCol="0">
            <a:spAutoFit/>
          </a:bodyPr>
          <a:lstStyle/>
          <a:p>
            <a:pPr algn="just"/>
            <a:r>
              <a:rPr lang="en-US" sz="1600" dirty="0" smtClean="0"/>
              <a:t>This is certify that </a:t>
            </a:r>
            <a:r>
              <a:rPr lang="en-US" sz="1600" b="1" dirty="0" smtClean="0"/>
              <a:t>Mr. </a:t>
            </a:r>
            <a:r>
              <a:rPr lang="en-US" sz="1600" b="1" dirty="0" err="1" smtClean="0"/>
              <a:t>Sumeet</a:t>
            </a:r>
            <a:r>
              <a:rPr lang="en-US" sz="1600" b="1" dirty="0" smtClean="0"/>
              <a:t> </a:t>
            </a:r>
            <a:r>
              <a:rPr lang="en-US" sz="1600" b="1" dirty="0" err="1" smtClean="0"/>
              <a:t>Thapa</a:t>
            </a:r>
            <a:r>
              <a:rPr lang="en-US" sz="1600" b="1" dirty="0" smtClean="0"/>
              <a:t>, Mr. </a:t>
            </a:r>
            <a:r>
              <a:rPr lang="en-US" sz="1600" b="1" dirty="0" err="1" smtClean="0"/>
              <a:t>Akash</a:t>
            </a:r>
            <a:r>
              <a:rPr lang="en-US" sz="1600" b="1" dirty="0" smtClean="0"/>
              <a:t> Shah, Mr. </a:t>
            </a:r>
            <a:r>
              <a:rPr lang="en-US" sz="1600" b="1" dirty="0" err="1" smtClean="0"/>
              <a:t>Sandesh</a:t>
            </a:r>
            <a:r>
              <a:rPr lang="en-US" sz="1600" b="1" dirty="0" smtClean="0"/>
              <a:t> </a:t>
            </a:r>
            <a:r>
              <a:rPr lang="en-US" sz="1600" b="1" dirty="0" err="1" smtClean="0"/>
              <a:t>Mundada</a:t>
            </a:r>
            <a:r>
              <a:rPr lang="en-US" sz="1600" b="1" dirty="0" smtClean="0"/>
              <a:t> </a:t>
            </a:r>
            <a:r>
              <a:rPr lang="en-US" sz="1600" dirty="0" smtClean="0"/>
              <a:t>carried out the work </a:t>
            </a:r>
            <a:r>
              <a:rPr lang="en-US" sz="1600" dirty="0" err="1" smtClean="0"/>
              <a:t>emboided</a:t>
            </a:r>
            <a:r>
              <a:rPr lang="en-US" sz="1600" dirty="0" smtClean="0"/>
              <a:t> in this thesis entitled </a:t>
            </a:r>
            <a:r>
              <a:rPr lang="en-US" sz="1600" b="1" dirty="0" smtClean="0"/>
              <a:t>“Vehicle </a:t>
            </a:r>
            <a:r>
              <a:rPr lang="en-US" sz="1600" b="1" dirty="0" err="1" smtClean="0"/>
              <a:t>Rentals”</a:t>
            </a:r>
            <a:r>
              <a:rPr lang="en-US" sz="1600" dirty="0" err="1" smtClean="0"/>
              <a:t>.This</a:t>
            </a:r>
            <a:r>
              <a:rPr lang="en-US" sz="1600" dirty="0" smtClean="0"/>
              <a:t> work included in this thesis is original, unless stated otherwise and has not been submitted for other degree. References made to work of others have been cited in the text.</a:t>
            </a:r>
          </a:p>
        </p:txBody>
      </p:sp>
      <p:sp>
        <p:nvSpPr>
          <p:cNvPr id="8" name="TextBox 7"/>
          <p:cNvSpPr txBox="1"/>
          <p:nvPr/>
        </p:nvSpPr>
        <p:spPr>
          <a:xfrm>
            <a:off x="889248" y="7543800"/>
            <a:ext cx="733406" cy="369332"/>
          </a:xfrm>
          <a:prstGeom prst="rect">
            <a:avLst/>
          </a:prstGeom>
          <a:noFill/>
        </p:spPr>
        <p:txBody>
          <a:bodyPr wrap="none" rtlCol="0">
            <a:spAutoFit/>
          </a:bodyPr>
          <a:lstStyle/>
          <a:p>
            <a:r>
              <a:rPr lang="en-US" dirty="0" smtClean="0"/>
              <a:t>H.O.D</a:t>
            </a:r>
            <a:endParaRPr lang="en-US" dirty="0"/>
          </a:p>
        </p:txBody>
      </p:sp>
      <p:sp>
        <p:nvSpPr>
          <p:cNvPr id="9" name="TextBox 8"/>
          <p:cNvSpPr txBox="1"/>
          <p:nvPr/>
        </p:nvSpPr>
        <p:spPr>
          <a:xfrm>
            <a:off x="3251448" y="7543800"/>
            <a:ext cx="742511" cy="369332"/>
          </a:xfrm>
          <a:prstGeom prst="rect">
            <a:avLst/>
          </a:prstGeom>
          <a:noFill/>
        </p:spPr>
        <p:txBody>
          <a:bodyPr wrap="none" rtlCol="0">
            <a:spAutoFit/>
          </a:bodyPr>
          <a:lstStyle/>
          <a:p>
            <a:r>
              <a:rPr lang="en-US" dirty="0" smtClean="0"/>
              <a:t>Guide</a:t>
            </a:r>
            <a:endParaRPr lang="en-US" dirty="0"/>
          </a:p>
        </p:txBody>
      </p:sp>
      <p:sp>
        <p:nvSpPr>
          <p:cNvPr id="10" name="TextBox 9"/>
          <p:cNvSpPr txBox="1"/>
          <p:nvPr/>
        </p:nvSpPr>
        <p:spPr>
          <a:xfrm>
            <a:off x="5388362" y="7543800"/>
            <a:ext cx="1057341" cy="369332"/>
          </a:xfrm>
          <a:prstGeom prst="rect">
            <a:avLst/>
          </a:prstGeom>
          <a:noFill/>
        </p:spPr>
        <p:txBody>
          <a:bodyPr wrap="none" rtlCol="0">
            <a:spAutoFit/>
          </a:bodyPr>
          <a:lstStyle/>
          <a:p>
            <a:r>
              <a:rPr lang="en-US" dirty="0" smtClean="0"/>
              <a:t>Examiner</a:t>
            </a:r>
            <a:endParaRPr lang="en-US" dirty="0"/>
          </a:p>
        </p:txBody>
      </p:sp>
      <p:sp>
        <p:nvSpPr>
          <p:cNvPr id="6" name="TextBox 5"/>
          <p:cNvSpPr txBox="1"/>
          <p:nvPr/>
        </p:nvSpPr>
        <p:spPr>
          <a:xfrm>
            <a:off x="573970" y="7877446"/>
            <a:ext cx="1918926" cy="338554"/>
          </a:xfrm>
          <a:prstGeom prst="rect">
            <a:avLst/>
          </a:prstGeom>
          <a:noFill/>
        </p:spPr>
        <p:txBody>
          <a:bodyPr wrap="square" rtlCol="0">
            <a:spAutoFit/>
          </a:bodyPr>
          <a:lstStyle/>
          <a:p>
            <a:r>
              <a:rPr lang="en-IN" sz="1600" dirty="0" err="1" smtClean="0"/>
              <a:t>Mr.Sanjay</a:t>
            </a:r>
            <a:r>
              <a:rPr lang="en-IN" sz="1600" dirty="0" smtClean="0"/>
              <a:t>  </a:t>
            </a:r>
            <a:r>
              <a:rPr lang="en-IN" sz="1600" dirty="0" err="1" smtClean="0"/>
              <a:t>Azade</a:t>
            </a:r>
            <a:endParaRPr lang="en-IN" sz="1600" dirty="0"/>
          </a:p>
        </p:txBody>
      </p:sp>
      <p:sp>
        <p:nvSpPr>
          <p:cNvPr id="7" name="TextBox 6"/>
          <p:cNvSpPr txBox="1"/>
          <p:nvPr/>
        </p:nvSpPr>
        <p:spPr>
          <a:xfrm>
            <a:off x="2708920" y="7905854"/>
            <a:ext cx="1944216" cy="338554"/>
          </a:xfrm>
          <a:prstGeom prst="rect">
            <a:avLst/>
          </a:prstGeom>
          <a:noFill/>
        </p:spPr>
        <p:txBody>
          <a:bodyPr wrap="square" rtlCol="0">
            <a:spAutoFit/>
          </a:bodyPr>
          <a:lstStyle/>
          <a:p>
            <a:r>
              <a:rPr lang="en-IN" sz="1600" dirty="0" err="1" smtClean="0"/>
              <a:t>Ms.Apurva</a:t>
            </a:r>
            <a:r>
              <a:rPr lang="en-IN" sz="1600" dirty="0" smtClean="0"/>
              <a:t> </a:t>
            </a:r>
            <a:r>
              <a:rPr lang="en-IN" sz="1600" dirty="0" err="1" smtClean="0"/>
              <a:t>Dhawala</a:t>
            </a:r>
            <a:endParaRPr lang="en-IN" sz="1600" dirty="0"/>
          </a:p>
        </p:txBody>
      </p:sp>
      <p:pic>
        <p:nvPicPr>
          <p:cNvPr id="11" name="Picture 10"/>
          <p:cNvPicPr/>
          <p:nvPr/>
        </p:nvPicPr>
        <p:blipFill>
          <a:blip r:embed="rId2" cstate="print"/>
          <a:srcRect/>
          <a:stretch>
            <a:fillRect/>
          </a:stretch>
        </p:blipFill>
        <p:spPr bwMode="auto">
          <a:xfrm>
            <a:off x="2568963" y="971600"/>
            <a:ext cx="2017346" cy="1008112"/>
          </a:xfrm>
          <a:prstGeom prst="rect">
            <a:avLst/>
          </a:prstGeom>
          <a:noFill/>
          <a:ln w="9525">
            <a:noFill/>
            <a:miter lim="800000"/>
            <a:headEnd/>
            <a:tailEnd/>
          </a:ln>
        </p:spPr>
      </p:pic>
    </p:spTree>
    <p:extLst>
      <p:ext uri="{BB962C8B-B14F-4D97-AF65-F5344CB8AC3E}">
        <p14:creationId xmlns:p14="http://schemas.microsoft.com/office/powerpoint/2010/main" val="2484104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76672" y="251520"/>
            <a:ext cx="6102611" cy="2664296"/>
          </a:xfrm>
          <a:prstGeom prst="rect">
            <a:avLst/>
          </a:prstGeom>
        </p:spPr>
      </p:pic>
      <p:pic>
        <p:nvPicPr>
          <p:cNvPr id="6" name="Picture 5"/>
          <p:cNvPicPr>
            <a:picLocks noChangeAspect="1"/>
          </p:cNvPicPr>
          <p:nvPr/>
        </p:nvPicPr>
        <p:blipFill>
          <a:blip r:embed="rId3"/>
          <a:stretch>
            <a:fillRect/>
          </a:stretch>
        </p:blipFill>
        <p:spPr>
          <a:xfrm>
            <a:off x="476671" y="2940928"/>
            <a:ext cx="6091261" cy="2818709"/>
          </a:xfrm>
          <a:prstGeom prst="rect">
            <a:avLst/>
          </a:prstGeom>
        </p:spPr>
      </p:pic>
      <p:pic>
        <p:nvPicPr>
          <p:cNvPr id="7" name="Picture 6"/>
          <p:cNvPicPr>
            <a:picLocks noChangeAspect="1"/>
          </p:cNvPicPr>
          <p:nvPr/>
        </p:nvPicPr>
        <p:blipFill>
          <a:blip r:embed="rId4"/>
          <a:stretch>
            <a:fillRect/>
          </a:stretch>
        </p:blipFill>
        <p:spPr>
          <a:xfrm>
            <a:off x="476671" y="5763235"/>
            <a:ext cx="6113961" cy="2767110"/>
          </a:xfrm>
          <a:prstGeom prst="rect">
            <a:avLst/>
          </a:prstGeom>
        </p:spPr>
      </p:pic>
    </p:spTree>
    <p:extLst>
      <p:ext uri="{BB962C8B-B14F-4D97-AF65-F5344CB8AC3E}">
        <p14:creationId xmlns:p14="http://schemas.microsoft.com/office/powerpoint/2010/main" val="8931482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48680" y="96747"/>
            <a:ext cx="2376264" cy="369332"/>
          </a:xfrm>
          <a:prstGeom prst="rect">
            <a:avLst/>
          </a:prstGeom>
          <a:noFill/>
        </p:spPr>
        <p:txBody>
          <a:bodyPr wrap="square" rtlCol="0">
            <a:spAutoFit/>
          </a:bodyPr>
          <a:lstStyle/>
          <a:p>
            <a:r>
              <a:rPr lang="en-IN" dirty="0" smtClean="0"/>
              <a:t>2.) Register Page</a:t>
            </a:r>
            <a:endParaRPr lang="en-IN" dirty="0"/>
          </a:p>
        </p:txBody>
      </p:sp>
      <p:pic>
        <p:nvPicPr>
          <p:cNvPr id="5" name="Picture 4"/>
          <p:cNvPicPr>
            <a:picLocks noChangeAspect="1"/>
          </p:cNvPicPr>
          <p:nvPr/>
        </p:nvPicPr>
        <p:blipFill>
          <a:blip r:embed="rId2"/>
          <a:stretch>
            <a:fillRect/>
          </a:stretch>
        </p:blipFill>
        <p:spPr>
          <a:xfrm>
            <a:off x="620688" y="899592"/>
            <a:ext cx="5915107" cy="3312368"/>
          </a:xfrm>
          <a:prstGeom prst="rect">
            <a:avLst/>
          </a:prstGeom>
        </p:spPr>
      </p:pic>
      <p:pic>
        <p:nvPicPr>
          <p:cNvPr id="6" name="Picture 5"/>
          <p:cNvPicPr>
            <a:picLocks noChangeAspect="1"/>
          </p:cNvPicPr>
          <p:nvPr/>
        </p:nvPicPr>
        <p:blipFill>
          <a:blip r:embed="rId3"/>
          <a:stretch>
            <a:fillRect/>
          </a:stretch>
        </p:blipFill>
        <p:spPr>
          <a:xfrm>
            <a:off x="620688" y="5436096"/>
            <a:ext cx="5976664" cy="3359901"/>
          </a:xfrm>
          <a:prstGeom prst="rect">
            <a:avLst/>
          </a:prstGeom>
        </p:spPr>
      </p:pic>
      <p:sp>
        <p:nvSpPr>
          <p:cNvPr id="7" name="TextBox 6"/>
          <p:cNvSpPr txBox="1"/>
          <p:nvPr/>
        </p:nvSpPr>
        <p:spPr>
          <a:xfrm>
            <a:off x="548680" y="4634716"/>
            <a:ext cx="2088232" cy="369332"/>
          </a:xfrm>
          <a:prstGeom prst="rect">
            <a:avLst/>
          </a:prstGeom>
          <a:noFill/>
        </p:spPr>
        <p:txBody>
          <a:bodyPr wrap="square" rtlCol="0">
            <a:spAutoFit/>
          </a:bodyPr>
          <a:lstStyle/>
          <a:p>
            <a:r>
              <a:rPr lang="en-IN" dirty="0" smtClean="0"/>
              <a:t>3.) Login Page</a:t>
            </a:r>
            <a:endParaRPr lang="en-IN" dirty="0"/>
          </a:p>
        </p:txBody>
      </p:sp>
    </p:spTree>
    <p:extLst>
      <p:ext uri="{BB962C8B-B14F-4D97-AF65-F5344CB8AC3E}">
        <p14:creationId xmlns:p14="http://schemas.microsoft.com/office/powerpoint/2010/main" val="8017904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48680" y="395536"/>
            <a:ext cx="3240360" cy="369332"/>
          </a:xfrm>
          <a:prstGeom prst="rect">
            <a:avLst/>
          </a:prstGeom>
          <a:noFill/>
        </p:spPr>
        <p:txBody>
          <a:bodyPr wrap="square" rtlCol="0">
            <a:spAutoFit/>
          </a:bodyPr>
          <a:lstStyle/>
          <a:p>
            <a:r>
              <a:rPr lang="en-IN" dirty="0" smtClean="0"/>
              <a:t>4.)Select Location Page</a:t>
            </a:r>
            <a:endParaRPr lang="en-IN" dirty="0"/>
          </a:p>
        </p:txBody>
      </p:sp>
      <p:pic>
        <p:nvPicPr>
          <p:cNvPr id="4" name="Picture 3"/>
          <p:cNvPicPr>
            <a:picLocks noChangeAspect="1"/>
          </p:cNvPicPr>
          <p:nvPr/>
        </p:nvPicPr>
        <p:blipFill>
          <a:blip r:embed="rId2"/>
          <a:stretch>
            <a:fillRect/>
          </a:stretch>
        </p:blipFill>
        <p:spPr>
          <a:xfrm>
            <a:off x="836712" y="971600"/>
            <a:ext cx="5683736" cy="3600400"/>
          </a:xfrm>
          <a:prstGeom prst="rect">
            <a:avLst/>
          </a:prstGeom>
        </p:spPr>
      </p:pic>
      <p:pic>
        <p:nvPicPr>
          <p:cNvPr id="2" name="Picture 1"/>
          <p:cNvPicPr>
            <a:picLocks noChangeAspect="1"/>
          </p:cNvPicPr>
          <p:nvPr/>
        </p:nvPicPr>
        <p:blipFill>
          <a:blip r:embed="rId3"/>
          <a:stretch>
            <a:fillRect/>
          </a:stretch>
        </p:blipFill>
        <p:spPr>
          <a:xfrm>
            <a:off x="836712" y="5364088"/>
            <a:ext cx="5683736" cy="3240360"/>
          </a:xfrm>
          <a:prstGeom prst="rect">
            <a:avLst/>
          </a:prstGeom>
        </p:spPr>
      </p:pic>
      <p:sp>
        <p:nvSpPr>
          <p:cNvPr id="5" name="TextBox 4"/>
          <p:cNvSpPr txBox="1"/>
          <p:nvPr/>
        </p:nvSpPr>
        <p:spPr>
          <a:xfrm>
            <a:off x="701080" y="4788024"/>
            <a:ext cx="3240360" cy="369332"/>
          </a:xfrm>
          <a:prstGeom prst="rect">
            <a:avLst/>
          </a:prstGeom>
          <a:noFill/>
        </p:spPr>
        <p:txBody>
          <a:bodyPr wrap="square" rtlCol="0">
            <a:spAutoFit/>
          </a:bodyPr>
          <a:lstStyle/>
          <a:p>
            <a:r>
              <a:rPr lang="en-IN" dirty="0" smtClean="0"/>
              <a:t>5.)Confirm Order Page</a:t>
            </a:r>
            <a:endParaRPr lang="en-IN" dirty="0"/>
          </a:p>
        </p:txBody>
      </p:sp>
    </p:spTree>
    <p:extLst>
      <p:ext uri="{BB962C8B-B14F-4D97-AF65-F5344CB8AC3E}">
        <p14:creationId xmlns:p14="http://schemas.microsoft.com/office/powerpoint/2010/main" val="17777358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20688" y="755576"/>
            <a:ext cx="5904656" cy="3569791"/>
          </a:xfrm>
          <a:prstGeom prst="rect">
            <a:avLst/>
          </a:prstGeom>
        </p:spPr>
      </p:pic>
      <p:sp>
        <p:nvSpPr>
          <p:cNvPr id="4" name="TextBox 3"/>
          <p:cNvSpPr txBox="1"/>
          <p:nvPr/>
        </p:nvSpPr>
        <p:spPr>
          <a:xfrm>
            <a:off x="551711" y="355002"/>
            <a:ext cx="2733273" cy="369332"/>
          </a:xfrm>
          <a:prstGeom prst="rect">
            <a:avLst/>
          </a:prstGeom>
          <a:noFill/>
        </p:spPr>
        <p:txBody>
          <a:bodyPr wrap="square" rtlCol="0">
            <a:spAutoFit/>
          </a:bodyPr>
          <a:lstStyle/>
          <a:p>
            <a:r>
              <a:rPr lang="en-IN" dirty="0"/>
              <a:t>6</a:t>
            </a:r>
            <a:r>
              <a:rPr lang="en-IN" dirty="0" smtClean="0"/>
              <a:t>.)Select Option Page</a:t>
            </a:r>
            <a:endParaRPr lang="en-IN" dirty="0"/>
          </a:p>
        </p:txBody>
      </p:sp>
      <p:pic>
        <p:nvPicPr>
          <p:cNvPr id="5" name="Picture 4"/>
          <p:cNvPicPr>
            <a:picLocks noChangeAspect="1"/>
          </p:cNvPicPr>
          <p:nvPr/>
        </p:nvPicPr>
        <p:blipFill>
          <a:blip r:embed="rId3"/>
          <a:stretch>
            <a:fillRect/>
          </a:stretch>
        </p:blipFill>
        <p:spPr>
          <a:xfrm>
            <a:off x="620688" y="4572000"/>
            <a:ext cx="5904656" cy="4254924"/>
          </a:xfrm>
          <a:prstGeom prst="rect">
            <a:avLst/>
          </a:prstGeom>
        </p:spPr>
      </p:pic>
    </p:spTree>
    <p:extLst>
      <p:ext uri="{BB962C8B-B14F-4D97-AF65-F5344CB8AC3E}">
        <p14:creationId xmlns:p14="http://schemas.microsoft.com/office/powerpoint/2010/main" val="38584745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92696" y="958776"/>
            <a:ext cx="5904990" cy="4117280"/>
          </a:xfrm>
          <a:prstGeom prst="rect">
            <a:avLst/>
          </a:prstGeom>
        </p:spPr>
      </p:pic>
      <p:pic>
        <p:nvPicPr>
          <p:cNvPr id="5" name="Picture 4"/>
          <p:cNvPicPr>
            <a:picLocks noChangeAspect="1"/>
          </p:cNvPicPr>
          <p:nvPr/>
        </p:nvPicPr>
        <p:blipFill>
          <a:blip r:embed="rId3"/>
          <a:stretch>
            <a:fillRect/>
          </a:stretch>
        </p:blipFill>
        <p:spPr>
          <a:xfrm>
            <a:off x="692696" y="5076056"/>
            <a:ext cx="5904656" cy="3744416"/>
          </a:xfrm>
          <a:prstGeom prst="rect">
            <a:avLst/>
          </a:prstGeom>
        </p:spPr>
      </p:pic>
      <p:sp>
        <p:nvSpPr>
          <p:cNvPr id="6" name="TextBox 5"/>
          <p:cNvSpPr txBox="1"/>
          <p:nvPr/>
        </p:nvSpPr>
        <p:spPr>
          <a:xfrm>
            <a:off x="620688" y="251520"/>
            <a:ext cx="2592288" cy="369332"/>
          </a:xfrm>
          <a:prstGeom prst="rect">
            <a:avLst/>
          </a:prstGeom>
          <a:noFill/>
        </p:spPr>
        <p:txBody>
          <a:bodyPr wrap="square" rtlCol="0">
            <a:spAutoFit/>
          </a:bodyPr>
          <a:lstStyle/>
          <a:p>
            <a:r>
              <a:rPr lang="en-IN" dirty="0"/>
              <a:t>7</a:t>
            </a:r>
            <a:r>
              <a:rPr lang="en-IN" dirty="0" smtClean="0"/>
              <a:t>.)About Us Page</a:t>
            </a:r>
            <a:endParaRPr lang="en-IN" dirty="0"/>
          </a:p>
        </p:txBody>
      </p:sp>
    </p:spTree>
    <p:extLst>
      <p:ext uri="{BB962C8B-B14F-4D97-AF65-F5344CB8AC3E}">
        <p14:creationId xmlns:p14="http://schemas.microsoft.com/office/powerpoint/2010/main" val="25090136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20688" y="683568"/>
            <a:ext cx="5904656" cy="3816424"/>
          </a:xfrm>
          <a:prstGeom prst="rect">
            <a:avLst/>
          </a:prstGeom>
        </p:spPr>
      </p:pic>
      <p:pic>
        <p:nvPicPr>
          <p:cNvPr id="4" name="Picture 3"/>
          <p:cNvPicPr>
            <a:picLocks noChangeAspect="1"/>
          </p:cNvPicPr>
          <p:nvPr/>
        </p:nvPicPr>
        <p:blipFill>
          <a:blip r:embed="rId3"/>
          <a:stretch>
            <a:fillRect/>
          </a:stretch>
        </p:blipFill>
        <p:spPr>
          <a:xfrm>
            <a:off x="620688" y="4557688"/>
            <a:ext cx="5904656" cy="4262784"/>
          </a:xfrm>
          <a:prstGeom prst="rect">
            <a:avLst/>
          </a:prstGeom>
        </p:spPr>
      </p:pic>
      <p:sp>
        <p:nvSpPr>
          <p:cNvPr id="5" name="TextBox 4"/>
          <p:cNvSpPr txBox="1"/>
          <p:nvPr/>
        </p:nvSpPr>
        <p:spPr>
          <a:xfrm>
            <a:off x="598644" y="179512"/>
            <a:ext cx="2470316" cy="369332"/>
          </a:xfrm>
          <a:prstGeom prst="rect">
            <a:avLst/>
          </a:prstGeom>
          <a:noFill/>
        </p:spPr>
        <p:txBody>
          <a:bodyPr wrap="square" rtlCol="0">
            <a:spAutoFit/>
          </a:bodyPr>
          <a:lstStyle/>
          <a:p>
            <a:r>
              <a:rPr lang="en-IN" dirty="0"/>
              <a:t>8</a:t>
            </a:r>
            <a:r>
              <a:rPr lang="en-IN" dirty="0" smtClean="0"/>
              <a:t>.)Policy Page</a:t>
            </a:r>
            <a:endParaRPr lang="en-IN" dirty="0"/>
          </a:p>
        </p:txBody>
      </p:sp>
    </p:spTree>
    <p:extLst>
      <p:ext uri="{BB962C8B-B14F-4D97-AF65-F5344CB8AC3E}">
        <p14:creationId xmlns:p14="http://schemas.microsoft.com/office/powerpoint/2010/main" val="20648220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48680" y="971600"/>
            <a:ext cx="5948830" cy="1081857"/>
          </a:xfrm>
          <a:prstGeom prst="rect">
            <a:avLst/>
          </a:prstGeom>
        </p:spPr>
      </p:pic>
      <p:pic>
        <p:nvPicPr>
          <p:cNvPr id="4" name="Picture 3"/>
          <p:cNvPicPr>
            <a:picLocks noChangeAspect="1"/>
          </p:cNvPicPr>
          <p:nvPr/>
        </p:nvPicPr>
        <p:blipFill>
          <a:blip r:embed="rId3"/>
          <a:stretch>
            <a:fillRect/>
          </a:stretch>
        </p:blipFill>
        <p:spPr>
          <a:xfrm>
            <a:off x="548680" y="2053457"/>
            <a:ext cx="5948830" cy="3022599"/>
          </a:xfrm>
          <a:prstGeom prst="rect">
            <a:avLst/>
          </a:prstGeom>
        </p:spPr>
      </p:pic>
      <p:pic>
        <p:nvPicPr>
          <p:cNvPr id="5" name="Picture 4"/>
          <p:cNvPicPr>
            <a:picLocks noChangeAspect="1"/>
          </p:cNvPicPr>
          <p:nvPr/>
        </p:nvPicPr>
        <p:blipFill>
          <a:blip r:embed="rId4"/>
          <a:stretch>
            <a:fillRect/>
          </a:stretch>
        </p:blipFill>
        <p:spPr>
          <a:xfrm>
            <a:off x="548679" y="5080845"/>
            <a:ext cx="5967083" cy="3379587"/>
          </a:xfrm>
          <a:prstGeom prst="rect">
            <a:avLst/>
          </a:prstGeom>
        </p:spPr>
      </p:pic>
      <p:sp>
        <p:nvSpPr>
          <p:cNvPr id="6" name="TextBox 5"/>
          <p:cNvSpPr txBox="1"/>
          <p:nvPr/>
        </p:nvSpPr>
        <p:spPr>
          <a:xfrm>
            <a:off x="476672" y="251520"/>
            <a:ext cx="2304256" cy="369332"/>
          </a:xfrm>
          <a:prstGeom prst="rect">
            <a:avLst/>
          </a:prstGeom>
          <a:noFill/>
        </p:spPr>
        <p:txBody>
          <a:bodyPr wrap="square" rtlCol="0">
            <a:spAutoFit/>
          </a:bodyPr>
          <a:lstStyle/>
          <a:p>
            <a:r>
              <a:rPr lang="en-IN" dirty="0"/>
              <a:t>9</a:t>
            </a:r>
            <a:r>
              <a:rPr lang="en-IN" dirty="0" smtClean="0"/>
              <a:t>.) Order Cars Page</a:t>
            </a:r>
            <a:endParaRPr lang="en-IN" dirty="0"/>
          </a:p>
        </p:txBody>
      </p:sp>
    </p:spTree>
    <p:extLst>
      <p:ext uri="{BB962C8B-B14F-4D97-AF65-F5344CB8AC3E}">
        <p14:creationId xmlns:p14="http://schemas.microsoft.com/office/powerpoint/2010/main" val="32743165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20688" y="899592"/>
            <a:ext cx="5904656" cy="1440160"/>
          </a:xfrm>
          <a:prstGeom prst="rect">
            <a:avLst/>
          </a:prstGeom>
        </p:spPr>
      </p:pic>
      <p:pic>
        <p:nvPicPr>
          <p:cNvPr id="4" name="Picture 3"/>
          <p:cNvPicPr>
            <a:picLocks noChangeAspect="1"/>
          </p:cNvPicPr>
          <p:nvPr/>
        </p:nvPicPr>
        <p:blipFill>
          <a:blip r:embed="rId3"/>
          <a:stretch>
            <a:fillRect/>
          </a:stretch>
        </p:blipFill>
        <p:spPr>
          <a:xfrm>
            <a:off x="620688" y="2339752"/>
            <a:ext cx="5904655" cy="2714314"/>
          </a:xfrm>
          <a:prstGeom prst="rect">
            <a:avLst/>
          </a:prstGeom>
        </p:spPr>
      </p:pic>
      <p:pic>
        <p:nvPicPr>
          <p:cNvPr id="6" name="Picture 5"/>
          <p:cNvPicPr>
            <a:picLocks noChangeAspect="1"/>
          </p:cNvPicPr>
          <p:nvPr/>
        </p:nvPicPr>
        <p:blipFill>
          <a:blip r:embed="rId4"/>
          <a:stretch>
            <a:fillRect/>
          </a:stretch>
        </p:blipFill>
        <p:spPr>
          <a:xfrm>
            <a:off x="620688" y="5054066"/>
            <a:ext cx="5940659" cy="3334358"/>
          </a:xfrm>
          <a:prstGeom prst="rect">
            <a:avLst/>
          </a:prstGeom>
        </p:spPr>
      </p:pic>
      <p:sp>
        <p:nvSpPr>
          <p:cNvPr id="7" name="TextBox 6"/>
          <p:cNvSpPr txBox="1"/>
          <p:nvPr/>
        </p:nvSpPr>
        <p:spPr>
          <a:xfrm>
            <a:off x="548680" y="251520"/>
            <a:ext cx="2988336" cy="369332"/>
          </a:xfrm>
          <a:prstGeom prst="rect">
            <a:avLst/>
          </a:prstGeom>
          <a:noFill/>
        </p:spPr>
        <p:txBody>
          <a:bodyPr wrap="square" rtlCol="0">
            <a:spAutoFit/>
          </a:bodyPr>
          <a:lstStyle/>
          <a:p>
            <a:r>
              <a:rPr lang="en-IN" dirty="0" smtClean="0"/>
              <a:t>10.) Order Bikes Page</a:t>
            </a:r>
            <a:endParaRPr lang="en-IN" dirty="0"/>
          </a:p>
        </p:txBody>
      </p:sp>
    </p:spTree>
    <p:extLst>
      <p:ext uri="{BB962C8B-B14F-4D97-AF65-F5344CB8AC3E}">
        <p14:creationId xmlns:p14="http://schemas.microsoft.com/office/powerpoint/2010/main" val="23354824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92696" y="251520"/>
            <a:ext cx="2808312" cy="369332"/>
          </a:xfrm>
          <a:prstGeom prst="rect">
            <a:avLst/>
          </a:prstGeom>
          <a:noFill/>
        </p:spPr>
        <p:txBody>
          <a:bodyPr wrap="square" rtlCol="0">
            <a:spAutoFit/>
          </a:bodyPr>
          <a:lstStyle/>
          <a:p>
            <a:r>
              <a:rPr lang="en-IN" dirty="0" smtClean="0"/>
              <a:t>11.) Booking Form Page</a:t>
            </a:r>
            <a:endParaRPr lang="en-IN" dirty="0"/>
          </a:p>
        </p:txBody>
      </p:sp>
      <p:pic>
        <p:nvPicPr>
          <p:cNvPr id="7" name="Picture 6"/>
          <p:cNvPicPr>
            <a:picLocks noChangeAspect="1"/>
          </p:cNvPicPr>
          <p:nvPr/>
        </p:nvPicPr>
        <p:blipFill>
          <a:blip r:embed="rId2"/>
          <a:stretch>
            <a:fillRect/>
          </a:stretch>
        </p:blipFill>
        <p:spPr>
          <a:xfrm>
            <a:off x="836712" y="1043608"/>
            <a:ext cx="5688633" cy="6132736"/>
          </a:xfrm>
          <a:prstGeom prst="rect">
            <a:avLst/>
          </a:prstGeom>
        </p:spPr>
      </p:pic>
    </p:spTree>
    <p:extLst>
      <p:ext uri="{BB962C8B-B14F-4D97-AF65-F5344CB8AC3E}">
        <p14:creationId xmlns:p14="http://schemas.microsoft.com/office/powerpoint/2010/main" val="21339978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79352" y="899591"/>
            <a:ext cx="5845991" cy="2380973"/>
          </a:xfrm>
          <a:prstGeom prst="rect">
            <a:avLst/>
          </a:prstGeom>
        </p:spPr>
      </p:pic>
      <p:pic>
        <p:nvPicPr>
          <p:cNvPr id="4" name="Picture 3"/>
          <p:cNvPicPr>
            <a:picLocks noChangeAspect="1"/>
          </p:cNvPicPr>
          <p:nvPr/>
        </p:nvPicPr>
        <p:blipFill>
          <a:blip r:embed="rId3"/>
          <a:stretch>
            <a:fillRect/>
          </a:stretch>
        </p:blipFill>
        <p:spPr>
          <a:xfrm>
            <a:off x="764704" y="3130253"/>
            <a:ext cx="6070984" cy="3918777"/>
          </a:xfrm>
          <a:prstGeom prst="rect">
            <a:avLst/>
          </a:prstGeom>
        </p:spPr>
      </p:pic>
      <p:sp>
        <p:nvSpPr>
          <p:cNvPr id="5" name="TextBox 4"/>
          <p:cNvSpPr txBox="1"/>
          <p:nvPr/>
        </p:nvSpPr>
        <p:spPr>
          <a:xfrm>
            <a:off x="617770" y="251520"/>
            <a:ext cx="2379182" cy="369332"/>
          </a:xfrm>
          <a:prstGeom prst="rect">
            <a:avLst/>
          </a:prstGeom>
          <a:noFill/>
        </p:spPr>
        <p:txBody>
          <a:bodyPr wrap="square" rtlCol="0">
            <a:spAutoFit/>
          </a:bodyPr>
          <a:lstStyle/>
          <a:p>
            <a:r>
              <a:rPr lang="en-IN" dirty="0" smtClean="0"/>
              <a:t>12.) Map Location Page</a:t>
            </a:r>
            <a:endParaRPr lang="en-IN" dirty="0"/>
          </a:p>
        </p:txBody>
      </p:sp>
    </p:spTree>
    <p:extLst>
      <p:ext uri="{BB962C8B-B14F-4D97-AF65-F5344CB8AC3E}">
        <p14:creationId xmlns:p14="http://schemas.microsoft.com/office/powerpoint/2010/main" val="322027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235700" y="323528"/>
            <a:ext cx="2633460" cy="1218162"/>
          </a:xfrm>
          <a:prstGeom prst="rect">
            <a:avLst/>
          </a:prstGeom>
          <a:noFill/>
        </p:spPr>
        <p:txBody>
          <a:bodyPr wrap="square" rtlCol="0">
            <a:spAutoFit/>
          </a:bodyPr>
          <a:lstStyle/>
          <a:p>
            <a:r>
              <a:rPr lang="en-IN" b="1" dirty="0" smtClean="0">
                <a:latin typeface="+mj-lt"/>
              </a:rPr>
              <a:t> </a:t>
            </a:r>
            <a:endParaRPr lang="en-US" dirty="0" smtClean="0">
              <a:latin typeface="+mj-lt"/>
            </a:endParaRPr>
          </a:p>
          <a:p>
            <a:pPr algn="ctr"/>
            <a:r>
              <a:rPr lang="en-IN" b="1" dirty="0" smtClean="0">
                <a:latin typeface="+mj-lt"/>
              </a:rPr>
              <a:t> </a:t>
            </a:r>
            <a:r>
              <a:rPr lang="en-IN" b="1" u="sng" dirty="0" smtClean="0">
                <a:latin typeface="+mj-lt"/>
              </a:rPr>
              <a:t>ACKNOWLEDGEMENT</a:t>
            </a:r>
            <a:endParaRPr lang="en-US" dirty="0" smtClean="0">
              <a:latin typeface="+mj-lt"/>
            </a:endParaRPr>
          </a:p>
          <a:p>
            <a:r>
              <a:rPr lang="en-IN" dirty="0" smtClean="0">
                <a:latin typeface="+mj-lt"/>
              </a:rPr>
              <a:t> </a:t>
            </a:r>
            <a:endParaRPr lang="en-US" dirty="0" smtClean="0">
              <a:latin typeface="+mj-lt"/>
            </a:endParaRPr>
          </a:p>
          <a:p>
            <a:endParaRPr lang="en-US" dirty="0">
              <a:latin typeface="+mj-lt"/>
            </a:endParaRPr>
          </a:p>
        </p:txBody>
      </p:sp>
      <p:sp>
        <p:nvSpPr>
          <p:cNvPr id="2" name="Rectangle 1"/>
          <p:cNvSpPr/>
          <p:nvPr/>
        </p:nvSpPr>
        <p:spPr>
          <a:xfrm>
            <a:off x="692696" y="1331640"/>
            <a:ext cx="5976664" cy="6723892"/>
          </a:xfrm>
          <a:prstGeom prst="rect">
            <a:avLst/>
          </a:prstGeom>
        </p:spPr>
        <p:txBody>
          <a:bodyPr wrap="square">
            <a:spAutoFit/>
          </a:bodyPr>
          <a:lstStyle/>
          <a:p>
            <a:pPr algn="just">
              <a:lnSpc>
                <a:spcPct val="115000"/>
              </a:lnSpc>
              <a:spcAft>
                <a:spcPts val="1000"/>
              </a:spcAft>
            </a:pPr>
            <a:r>
              <a:rPr lang="en-US" sz="1200" dirty="0">
                <a:latin typeface="+mj-lt"/>
                <a:ea typeface="Calibri" panose="020F0502020204030204" pitchFamily="34" charset="0"/>
                <a:cs typeface="Times New Roman" panose="02020603050405020304" pitchFamily="18" charset="0"/>
              </a:rPr>
              <a:t>	</a:t>
            </a:r>
            <a:r>
              <a:rPr lang="en-US" sz="1400" dirty="0">
                <a:latin typeface="+mj-lt"/>
                <a:ea typeface="Calibri" panose="020F0502020204030204" pitchFamily="34" charset="0"/>
                <a:cs typeface="Times New Roman" panose="02020603050405020304" pitchFamily="18" charset="0"/>
              </a:rPr>
              <a:t>“Task successful” makes everyone happy. But happiness will be gold without glitter if we didn’t state the person who have supported us to make it a success.</a:t>
            </a:r>
            <a:endParaRPr lang="en-IN" sz="1200" dirty="0">
              <a:latin typeface="+mj-lt"/>
              <a:ea typeface="Calibri" panose="020F0502020204030204" pitchFamily="34" charset="0"/>
              <a:cs typeface="Times New Roman" panose="02020603050405020304" pitchFamily="18" charset="0"/>
            </a:endParaRPr>
          </a:p>
          <a:p>
            <a:pPr algn="just">
              <a:lnSpc>
                <a:spcPct val="115000"/>
              </a:lnSpc>
              <a:spcAft>
                <a:spcPts val="1000"/>
              </a:spcAft>
            </a:pPr>
            <a:r>
              <a:rPr lang="en-US" sz="1400" dirty="0">
                <a:latin typeface="+mj-lt"/>
                <a:ea typeface="Calibri" panose="020F0502020204030204" pitchFamily="34" charset="0"/>
                <a:cs typeface="Times New Roman" panose="02020603050405020304" pitchFamily="18" charset="0"/>
              </a:rPr>
              <a:t>	Success will be crowned to people who made it reality but people </a:t>
            </a:r>
            <a:r>
              <a:rPr lang="en-US" sz="1400" dirty="0" err="1">
                <a:latin typeface="+mj-lt"/>
                <a:ea typeface="Calibri" panose="020F0502020204030204" pitchFamily="34" charset="0"/>
                <a:cs typeface="Times New Roman" panose="02020603050405020304" pitchFamily="18" charset="0"/>
              </a:rPr>
              <a:t>whos</a:t>
            </a:r>
            <a:r>
              <a:rPr lang="en-US" sz="1400" dirty="0">
                <a:latin typeface="+mj-lt"/>
                <a:ea typeface="Calibri" panose="020F0502020204030204" pitchFamily="34" charset="0"/>
                <a:cs typeface="Times New Roman" panose="02020603050405020304" pitchFamily="18" charset="0"/>
              </a:rPr>
              <a:t> constant guidance and encouragement made it possible will be crowned first on the eve of success.</a:t>
            </a:r>
            <a:endParaRPr lang="en-IN" sz="1200" dirty="0">
              <a:latin typeface="+mj-lt"/>
              <a:ea typeface="Calibri" panose="020F0502020204030204" pitchFamily="34" charset="0"/>
              <a:cs typeface="Times New Roman" panose="02020603050405020304" pitchFamily="18" charset="0"/>
            </a:endParaRPr>
          </a:p>
          <a:p>
            <a:pPr algn="just">
              <a:lnSpc>
                <a:spcPct val="115000"/>
              </a:lnSpc>
              <a:spcAft>
                <a:spcPts val="1000"/>
              </a:spcAft>
            </a:pPr>
            <a:r>
              <a:rPr lang="en-US" sz="1400" dirty="0">
                <a:latin typeface="+mj-lt"/>
                <a:ea typeface="Calibri" panose="020F0502020204030204" pitchFamily="34" charset="0"/>
                <a:cs typeface="Times New Roman" panose="02020603050405020304" pitchFamily="18" charset="0"/>
              </a:rPr>
              <a:t>	This acknowledgement transcend the reality of the formality when we would like to express deep gratitude and respect to all this people behind the screen who guided, inspired and helped me for the completion of our project.</a:t>
            </a:r>
            <a:endParaRPr lang="en-IN" sz="1200" dirty="0">
              <a:latin typeface="+mj-lt"/>
              <a:ea typeface="Calibri" panose="020F0502020204030204" pitchFamily="34" charset="0"/>
              <a:cs typeface="Times New Roman" panose="02020603050405020304" pitchFamily="18" charset="0"/>
            </a:endParaRPr>
          </a:p>
          <a:p>
            <a:pPr algn="just">
              <a:lnSpc>
                <a:spcPct val="115000"/>
              </a:lnSpc>
              <a:spcAft>
                <a:spcPts val="1000"/>
              </a:spcAft>
            </a:pPr>
            <a:r>
              <a:rPr lang="en-US" sz="1400" dirty="0">
                <a:latin typeface="+mj-lt"/>
                <a:ea typeface="Calibri" panose="020F0502020204030204" pitchFamily="34" charset="0"/>
                <a:cs typeface="Times New Roman" panose="02020603050405020304" pitchFamily="18" charset="0"/>
              </a:rPr>
              <a:t>	I consider my self lucky enough to get such good project. This project would add as a asset to my academic profile. </a:t>
            </a:r>
            <a:endParaRPr lang="en-IN" sz="1200" dirty="0">
              <a:latin typeface="+mj-lt"/>
              <a:ea typeface="Calibri" panose="020F0502020204030204" pitchFamily="34" charset="0"/>
              <a:cs typeface="Times New Roman" panose="02020603050405020304" pitchFamily="18" charset="0"/>
            </a:endParaRPr>
          </a:p>
          <a:p>
            <a:pPr indent="457200" algn="just">
              <a:lnSpc>
                <a:spcPct val="115000"/>
              </a:lnSpc>
              <a:spcAft>
                <a:spcPts val="1000"/>
              </a:spcAft>
            </a:pPr>
            <a:r>
              <a:rPr lang="en-US" sz="1400" dirty="0">
                <a:latin typeface="+mj-lt"/>
                <a:ea typeface="Calibri" panose="020F0502020204030204" pitchFamily="34" charset="0"/>
                <a:cs typeface="Times New Roman" panose="02020603050405020304" pitchFamily="18" charset="0"/>
              </a:rPr>
              <a:t>We are also thankful to our </a:t>
            </a:r>
            <a:r>
              <a:rPr lang="en-US" sz="1400" b="1" dirty="0" err="1">
                <a:latin typeface="+mj-lt"/>
                <a:ea typeface="Calibri" panose="020F0502020204030204" pitchFamily="34" charset="0"/>
                <a:cs typeface="Times New Roman" panose="02020603050405020304" pitchFamily="18" charset="0"/>
              </a:rPr>
              <a:t>H.O.D.Prof.Mr.Sanjay</a:t>
            </a:r>
            <a:r>
              <a:rPr lang="en-US" sz="1400" b="1" dirty="0">
                <a:latin typeface="+mj-lt"/>
                <a:ea typeface="Calibri" panose="020F0502020204030204" pitchFamily="34" charset="0"/>
                <a:cs typeface="Times New Roman" panose="02020603050405020304" pitchFamily="18" charset="0"/>
              </a:rPr>
              <a:t> </a:t>
            </a:r>
            <a:r>
              <a:rPr lang="en-US" sz="1400" b="1" dirty="0" err="1">
                <a:latin typeface="+mj-lt"/>
                <a:ea typeface="Calibri" panose="020F0502020204030204" pitchFamily="34" charset="0"/>
                <a:cs typeface="Times New Roman" panose="02020603050405020304" pitchFamily="18" charset="0"/>
              </a:rPr>
              <a:t>Azade</a:t>
            </a:r>
            <a:r>
              <a:rPr lang="en-US" sz="1400" dirty="0">
                <a:latin typeface="+mj-lt"/>
                <a:ea typeface="Calibri" panose="020F0502020204030204" pitchFamily="34" charset="0"/>
                <a:cs typeface="Times New Roman" panose="02020603050405020304" pitchFamily="18" charset="0"/>
              </a:rPr>
              <a:t> our </a:t>
            </a:r>
            <a:r>
              <a:rPr lang="en-US" sz="1400" b="1" dirty="0">
                <a:latin typeface="+mj-lt"/>
                <a:ea typeface="Calibri" panose="020F0502020204030204" pitchFamily="34" charset="0"/>
                <a:cs typeface="Times New Roman" panose="02020603050405020304" pitchFamily="18" charset="0"/>
              </a:rPr>
              <a:t>principle </a:t>
            </a:r>
            <a:r>
              <a:rPr lang="en-US" sz="1400" b="1" dirty="0" err="1">
                <a:latin typeface="+mj-lt"/>
                <a:ea typeface="Calibri" panose="020F0502020204030204" pitchFamily="34" charset="0"/>
                <a:cs typeface="Times New Roman" panose="02020603050405020304" pitchFamily="18" charset="0"/>
              </a:rPr>
              <a:t>Dr.Prapti</a:t>
            </a:r>
            <a:r>
              <a:rPr lang="en-US" sz="1400" b="1" dirty="0">
                <a:latin typeface="+mj-lt"/>
                <a:ea typeface="Calibri" panose="020F0502020204030204" pitchFamily="34" charset="0"/>
                <a:cs typeface="Times New Roman" panose="02020603050405020304" pitchFamily="18" charset="0"/>
              </a:rPr>
              <a:t> </a:t>
            </a:r>
            <a:r>
              <a:rPr lang="en-US" sz="1400" b="1" dirty="0" err="1">
                <a:latin typeface="+mj-lt"/>
                <a:ea typeface="Calibri" panose="020F0502020204030204" pitchFamily="34" charset="0"/>
                <a:cs typeface="Times New Roman" panose="02020603050405020304" pitchFamily="18" charset="0"/>
              </a:rPr>
              <a:t>Deshmukh</a:t>
            </a:r>
            <a:r>
              <a:rPr lang="en-US" sz="1400" dirty="0">
                <a:latin typeface="+mj-lt"/>
                <a:ea typeface="Calibri" panose="020F0502020204030204" pitchFamily="34" charset="0"/>
                <a:cs typeface="Times New Roman" panose="02020603050405020304" pitchFamily="18" charset="0"/>
              </a:rPr>
              <a:t> for providing support. We are also thankful to all the college staff.</a:t>
            </a:r>
            <a:endParaRPr lang="en-IN" sz="1200" dirty="0">
              <a:latin typeface="+mj-lt"/>
              <a:ea typeface="Calibri" panose="020F0502020204030204" pitchFamily="34" charset="0"/>
              <a:cs typeface="Times New Roman" panose="02020603050405020304" pitchFamily="18" charset="0"/>
            </a:endParaRPr>
          </a:p>
          <a:p>
            <a:pPr algn="just">
              <a:lnSpc>
                <a:spcPct val="115000"/>
              </a:lnSpc>
              <a:spcAft>
                <a:spcPts val="1000"/>
              </a:spcAft>
            </a:pPr>
            <a:r>
              <a:rPr lang="en-US" sz="1400" dirty="0">
                <a:latin typeface="+mj-lt"/>
                <a:ea typeface="Calibri" panose="020F0502020204030204" pitchFamily="34" charset="0"/>
                <a:cs typeface="Times New Roman" panose="02020603050405020304" pitchFamily="18" charset="0"/>
              </a:rPr>
              <a:t>	I would like to express my thankfulness to my </a:t>
            </a:r>
            <a:r>
              <a:rPr lang="en-US" sz="1400" b="1" dirty="0">
                <a:latin typeface="+mj-lt"/>
                <a:ea typeface="Calibri" panose="020F0502020204030204" pitchFamily="34" charset="0"/>
                <a:cs typeface="Times New Roman" panose="02020603050405020304" pitchFamily="18" charset="0"/>
              </a:rPr>
              <a:t>project guide Prof. Ms. </a:t>
            </a:r>
            <a:r>
              <a:rPr lang="en-US" sz="1400" b="1" dirty="0" err="1">
                <a:latin typeface="+mj-lt"/>
                <a:ea typeface="Calibri" panose="020F0502020204030204" pitchFamily="34" charset="0"/>
                <a:cs typeface="Times New Roman" panose="02020603050405020304" pitchFamily="18" charset="0"/>
              </a:rPr>
              <a:t>Apurva</a:t>
            </a:r>
            <a:r>
              <a:rPr lang="en-US" sz="1400" b="1" dirty="0">
                <a:latin typeface="+mj-lt"/>
                <a:ea typeface="Calibri" panose="020F0502020204030204" pitchFamily="34" charset="0"/>
                <a:cs typeface="Times New Roman" panose="02020603050405020304" pitchFamily="18" charset="0"/>
              </a:rPr>
              <a:t> </a:t>
            </a:r>
            <a:r>
              <a:rPr lang="en-US" sz="1400" b="1" dirty="0" err="1">
                <a:latin typeface="+mj-lt"/>
                <a:ea typeface="Calibri" panose="020F0502020204030204" pitchFamily="34" charset="0"/>
                <a:cs typeface="Times New Roman" panose="02020603050405020304" pitchFamily="18" charset="0"/>
              </a:rPr>
              <a:t>Dhawle</a:t>
            </a:r>
            <a:r>
              <a:rPr lang="en-US" sz="1400" dirty="0">
                <a:latin typeface="+mj-lt"/>
                <a:ea typeface="Calibri" panose="020F0502020204030204" pitchFamily="34" charset="0"/>
                <a:cs typeface="Times New Roman" panose="02020603050405020304" pitchFamily="18" charset="0"/>
              </a:rPr>
              <a:t> for her constant motivation and valuable help through the project work and for her constant supervision, guidance and co-operation through out the project.</a:t>
            </a:r>
            <a:endParaRPr lang="en-IN" sz="1200" dirty="0">
              <a:latin typeface="+mj-lt"/>
              <a:ea typeface="Calibri" panose="020F0502020204030204" pitchFamily="34" charset="0"/>
              <a:cs typeface="Times New Roman" panose="02020603050405020304" pitchFamily="18" charset="0"/>
            </a:endParaRPr>
          </a:p>
          <a:p>
            <a:pPr algn="just">
              <a:lnSpc>
                <a:spcPct val="115000"/>
              </a:lnSpc>
              <a:spcAft>
                <a:spcPts val="1000"/>
              </a:spcAft>
            </a:pPr>
            <a:r>
              <a:rPr lang="en-US" sz="1400" dirty="0">
                <a:latin typeface="+mj-lt"/>
                <a:ea typeface="Calibri" panose="020F0502020204030204" pitchFamily="34" charset="0"/>
                <a:cs typeface="Times New Roman" panose="02020603050405020304" pitchFamily="18" charset="0"/>
              </a:rPr>
              <a:t>	I also extend my thanks to my team members for their co-operation during my course.</a:t>
            </a:r>
            <a:endParaRPr lang="en-IN" sz="1200" dirty="0">
              <a:latin typeface="+mj-lt"/>
              <a:ea typeface="Calibri" panose="020F0502020204030204" pitchFamily="34" charset="0"/>
              <a:cs typeface="Times New Roman" panose="02020603050405020304" pitchFamily="18" charset="0"/>
            </a:endParaRPr>
          </a:p>
          <a:p>
            <a:pPr algn="just">
              <a:lnSpc>
                <a:spcPct val="115000"/>
              </a:lnSpc>
              <a:spcAft>
                <a:spcPts val="1000"/>
              </a:spcAft>
            </a:pPr>
            <a:r>
              <a:rPr lang="en-US" sz="1400" dirty="0">
                <a:latin typeface="+mj-lt"/>
                <a:ea typeface="Calibri" panose="020F0502020204030204" pitchFamily="34" charset="0"/>
                <a:cs typeface="Times New Roman" panose="02020603050405020304" pitchFamily="18" charset="0"/>
              </a:rPr>
              <a:t>	Finally I would like to</a:t>
            </a:r>
            <a:r>
              <a:rPr lang="en-US" sz="1600" b="1" dirty="0">
                <a:latin typeface="+mj-lt"/>
                <a:ea typeface="Calibri" panose="020F0502020204030204" pitchFamily="34" charset="0"/>
                <a:cs typeface="Times New Roman" panose="02020603050405020304" pitchFamily="18" charset="0"/>
              </a:rPr>
              <a:t> </a:t>
            </a:r>
            <a:r>
              <a:rPr lang="en-US" sz="1400" dirty="0">
                <a:latin typeface="+mj-lt"/>
                <a:ea typeface="Calibri" panose="020F0502020204030204" pitchFamily="34" charset="0"/>
                <a:cs typeface="Times New Roman" panose="02020603050405020304" pitchFamily="18" charset="0"/>
              </a:rPr>
              <a:t>thanks my friends for their co-operation to complete this project.  </a:t>
            </a:r>
            <a:endParaRPr lang="en-IN" sz="1200" dirty="0">
              <a:effectLst/>
              <a:latin typeface="+mj-lt"/>
              <a:ea typeface="Calibri" panose="020F0502020204030204" pitchFamily="34"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16832" y="1043608"/>
            <a:ext cx="5636504" cy="5271120"/>
          </a:xfrm>
          <a:prstGeom prst="rect">
            <a:avLst/>
          </a:prstGeom>
        </p:spPr>
      </p:pic>
      <p:sp>
        <p:nvSpPr>
          <p:cNvPr id="4" name="TextBox 3"/>
          <p:cNvSpPr txBox="1"/>
          <p:nvPr/>
        </p:nvSpPr>
        <p:spPr>
          <a:xfrm>
            <a:off x="692696" y="251520"/>
            <a:ext cx="2736304" cy="369332"/>
          </a:xfrm>
          <a:prstGeom prst="rect">
            <a:avLst/>
          </a:prstGeom>
          <a:noFill/>
        </p:spPr>
        <p:txBody>
          <a:bodyPr wrap="square" rtlCol="0">
            <a:spAutoFit/>
          </a:bodyPr>
          <a:lstStyle/>
          <a:p>
            <a:r>
              <a:rPr lang="en-IN" dirty="0" smtClean="0">
                <a:latin typeface="+mj-lt"/>
              </a:rPr>
              <a:t>13.) Payment Form </a:t>
            </a:r>
            <a:endParaRPr lang="en-IN" dirty="0">
              <a:latin typeface="+mj-lt"/>
            </a:endParaRPr>
          </a:p>
        </p:txBody>
      </p:sp>
    </p:spTree>
    <p:extLst>
      <p:ext uri="{BB962C8B-B14F-4D97-AF65-F5344CB8AC3E}">
        <p14:creationId xmlns:p14="http://schemas.microsoft.com/office/powerpoint/2010/main" val="10741383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20688" y="4514508"/>
            <a:ext cx="6120680" cy="1569660"/>
          </a:xfrm>
          <a:prstGeom prst="rect">
            <a:avLst/>
          </a:prstGeom>
          <a:noFill/>
        </p:spPr>
        <p:txBody>
          <a:bodyPr wrap="square" rtlCol="0">
            <a:spAutoFit/>
          </a:bodyPr>
          <a:lstStyle/>
          <a:p>
            <a:r>
              <a:rPr lang="en-IN" sz="1600" dirty="0" smtClean="0">
                <a:latin typeface="+mj-lt"/>
              </a:rPr>
              <a:t>               The project report “  Vehicle Rentals ”  has come to its final stage. The system     has been developed with much care that it is free of errors and at the same time it is efficient and less time consuming. The important thing is that the system is robust. We have tried our level best to make this project as a dynamic as . Also provision is provided for future developments  in the system. The entire system is secure.</a:t>
            </a:r>
            <a:endParaRPr lang="en-IN" sz="1600" dirty="0">
              <a:latin typeface="+mj-lt"/>
            </a:endParaRPr>
          </a:p>
        </p:txBody>
      </p:sp>
      <p:sp>
        <p:nvSpPr>
          <p:cNvPr id="4" name="TextBox 3"/>
          <p:cNvSpPr txBox="1"/>
          <p:nvPr/>
        </p:nvSpPr>
        <p:spPr>
          <a:xfrm>
            <a:off x="476672" y="3750295"/>
            <a:ext cx="1944216" cy="461665"/>
          </a:xfrm>
          <a:prstGeom prst="rect">
            <a:avLst/>
          </a:prstGeom>
          <a:noFill/>
        </p:spPr>
        <p:txBody>
          <a:bodyPr wrap="square" rtlCol="0">
            <a:spAutoFit/>
          </a:bodyPr>
          <a:lstStyle/>
          <a:p>
            <a:r>
              <a:rPr lang="en-IN" sz="2400" dirty="0" smtClean="0">
                <a:latin typeface="+mj-lt"/>
              </a:rPr>
              <a:t>Conclusion</a:t>
            </a:r>
            <a:endParaRPr lang="en-IN" sz="2400" dirty="0">
              <a:latin typeface="+mj-lt"/>
            </a:endParaRPr>
          </a:p>
        </p:txBody>
      </p:sp>
      <p:sp>
        <p:nvSpPr>
          <p:cNvPr id="5" name="TextBox 4"/>
          <p:cNvSpPr txBox="1"/>
          <p:nvPr/>
        </p:nvSpPr>
        <p:spPr>
          <a:xfrm>
            <a:off x="584684" y="6516216"/>
            <a:ext cx="2700300" cy="461665"/>
          </a:xfrm>
          <a:prstGeom prst="rect">
            <a:avLst/>
          </a:prstGeom>
          <a:noFill/>
        </p:spPr>
        <p:txBody>
          <a:bodyPr wrap="square" rtlCol="0">
            <a:spAutoFit/>
          </a:bodyPr>
          <a:lstStyle/>
          <a:p>
            <a:r>
              <a:rPr lang="en-IN" sz="2400" dirty="0" smtClean="0">
                <a:latin typeface="+mj-lt"/>
              </a:rPr>
              <a:t>System limitation</a:t>
            </a:r>
            <a:endParaRPr lang="en-IN" sz="2400" dirty="0">
              <a:latin typeface="+mj-lt"/>
            </a:endParaRPr>
          </a:p>
        </p:txBody>
      </p:sp>
      <p:sp>
        <p:nvSpPr>
          <p:cNvPr id="6" name="TextBox 5"/>
          <p:cNvSpPr txBox="1"/>
          <p:nvPr/>
        </p:nvSpPr>
        <p:spPr>
          <a:xfrm>
            <a:off x="728700" y="7236296"/>
            <a:ext cx="5724636" cy="584775"/>
          </a:xfrm>
          <a:prstGeom prst="rect">
            <a:avLst/>
          </a:prstGeom>
          <a:noFill/>
        </p:spPr>
        <p:txBody>
          <a:bodyPr wrap="square" rtlCol="0">
            <a:spAutoFit/>
          </a:bodyPr>
          <a:lstStyle/>
          <a:p>
            <a:pPr marL="285750" indent="-285750">
              <a:buFont typeface="Arial" panose="020B0604020202020204" pitchFamily="34" charset="0"/>
              <a:buChar char="•"/>
            </a:pPr>
            <a:r>
              <a:rPr lang="en-IN" sz="1600" dirty="0" smtClean="0">
                <a:latin typeface="+mj-lt"/>
              </a:rPr>
              <a:t>This system </a:t>
            </a:r>
            <a:r>
              <a:rPr lang="en-IN" sz="1600" dirty="0" err="1" smtClean="0">
                <a:latin typeface="+mj-lt"/>
              </a:rPr>
              <a:t>dosen’t</a:t>
            </a:r>
            <a:r>
              <a:rPr lang="en-IN" sz="1600" dirty="0" smtClean="0">
                <a:latin typeface="+mj-lt"/>
              </a:rPr>
              <a:t> provide edit option</a:t>
            </a:r>
          </a:p>
          <a:p>
            <a:pPr marL="285750" indent="-285750">
              <a:buFont typeface="Arial" panose="020B0604020202020204" pitchFamily="34" charset="0"/>
              <a:buChar char="•"/>
            </a:pPr>
            <a:r>
              <a:rPr lang="en-IN" sz="1600" dirty="0" smtClean="0">
                <a:latin typeface="+mj-lt"/>
              </a:rPr>
              <a:t>This system is only valid across India</a:t>
            </a:r>
            <a:endParaRPr lang="en-IN" sz="1600" dirty="0">
              <a:latin typeface="+mj-lt"/>
            </a:endParaRPr>
          </a:p>
        </p:txBody>
      </p:sp>
      <p:sp>
        <p:nvSpPr>
          <p:cNvPr id="7" name="Rectangle 6"/>
          <p:cNvSpPr/>
          <p:nvPr/>
        </p:nvSpPr>
        <p:spPr>
          <a:xfrm>
            <a:off x="692696" y="1342398"/>
            <a:ext cx="5904656" cy="1944122"/>
          </a:xfrm>
          <a:prstGeom prst="rect">
            <a:avLst/>
          </a:prstGeom>
        </p:spPr>
        <p:txBody>
          <a:bodyPr wrap="square">
            <a:spAutoFit/>
          </a:bodyPr>
          <a:lstStyle/>
          <a:p>
            <a:pPr algn="just">
              <a:spcAft>
                <a:spcPts val="1000"/>
              </a:spcAft>
            </a:pPr>
            <a:r>
              <a:rPr lang="en-US" sz="1400" dirty="0" smtClean="0">
                <a:latin typeface="+mj-lt"/>
                <a:ea typeface="Calibri" panose="020F0502020204030204" pitchFamily="34" charset="0"/>
                <a:cs typeface="Times New Roman" panose="02020603050405020304" pitchFamily="18" charset="0"/>
              </a:rPr>
              <a:t>This </a:t>
            </a:r>
            <a:r>
              <a:rPr lang="en-US" sz="1400" dirty="0">
                <a:latin typeface="+mj-lt"/>
                <a:ea typeface="Calibri" panose="020F0502020204030204" pitchFamily="34" charset="0"/>
                <a:cs typeface="Times New Roman" panose="02020603050405020304" pitchFamily="18" charset="0"/>
              </a:rPr>
              <a:t>website’s aim is to create a wide network of users . Future scope  for this website is as follows :-</a:t>
            </a:r>
            <a:endParaRPr lang="en-IN" sz="1200" dirty="0">
              <a:latin typeface="+mj-lt"/>
              <a:ea typeface="Calibri" panose="020F0502020204030204" pitchFamily="34" charset="0"/>
              <a:cs typeface="Times New Roman" panose="02020603050405020304" pitchFamily="18" charset="0"/>
            </a:endParaRPr>
          </a:p>
          <a:p>
            <a:pPr marL="342900" lvl="0" indent="-342900" algn="just">
              <a:lnSpc>
                <a:spcPct val="200000"/>
              </a:lnSpc>
              <a:spcAft>
                <a:spcPts val="0"/>
              </a:spcAft>
              <a:buFont typeface="Symbol" panose="05050102010706020507" pitchFamily="18" charset="2"/>
              <a:buChar char=""/>
            </a:pPr>
            <a:r>
              <a:rPr lang="en-US" sz="1400" dirty="0">
                <a:latin typeface="+mj-lt"/>
                <a:ea typeface="Calibri" panose="020F0502020204030204" pitchFamily="34" charset="0"/>
                <a:cs typeface="Times New Roman" panose="02020603050405020304" pitchFamily="18" charset="0"/>
              </a:rPr>
              <a:t>Upgrading details of new famous tourist spot.</a:t>
            </a:r>
            <a:endParaRPr lang="en-IN" sz="1200" dirty="0">
              <a:latin typeface="+mj-lt"/>
              <a:ea typeface="Calibri" panose="020F0502020204030204" pitchFamily="34" charset="0"/>
              <a:cs typeface="Times New Roman" panose="02020603050405020304" pitchFamily="18" charset="0"/>
            </a:endParaRPr>
          </a:p>
          <a:p>
            <a:pPr marL="342900" lvl="0" indent="-342900" algn="just">
              <a:lnSpc>
                <a:spcPct val="200000"/>
              </a:lnSpc>
              <a:spcAft>
                <a:spcPts val="0"/>
              </a:spcAft>
              <a:buFont typeface="Symbol" panose="05050102010706020507" pitchFamily="18" charset="2"/>
              <a:buChar char=""/>
            </a:pPr>
            <a:r>
              <a:rPr lang="en-US" sz="1400" dirty="0">
                <a:latin typeface="+mj-lt"/>
                <a:ea typeface="Calibri" panose="020F0502020204030204" pitchFamily="34" charset="0"/>
                <a:cs typeface="Times New Roman" panose="02020603050405020304" pitchFamily="18" charset="0"/>
              </a:rPr>
              <a:t>Upgrading major details of new places in various states.</a:t>
            </a:r>
            <a:endParaRPr lang="en-IN" sz="1200" dirty="0">
              <a:latin typeface="+mj-lt"/>
              <a:ea typeface="Calibri" panose="020F0502020204030204" pitchFamily="34" charset="0"/>
              <a:cs typeface="Times New Roman" panose="02020603050405020304" pitchFamily="18" charset="0"/>
            </a:endParaRPr>
          </a:p>
          <a:p>
            <a:pPr marL="342900" lvl="0" indent="-342900" algn="just">
              <a:lnSpc>
                <a:spcPct val="200000"/>
              </a:lnSpc>
              <a:spcAft>
                <a:spcPts val="1000"/>
              </a:spcAft>
              <a:buFont typeface="Symbol" panose="05050102010706020507" pitchFamily="18" charset="2"/>
              <a:buChar char=""/>
            </a:pPr>
            <a:r>
              <a:rPr lang="en-US" sz="1400" dirty="0">
                <a:latin typeface="+mj-lt"/>
                <a:ea typeface="Calibri" panose="020F0502020204030204" pitchFamily="34" charset="0"/>
                <a:cs typeface="Times New Roman" panose="02020603050405020304" pitchFamily="18" charset="0"/>
              </a:rPr>
              <a:t>Instant online payments for user’s.</a:t>
            </a:r>
            <a:endParaRPr lang="en-IN" sz="1200" dirty="0">
              <a:effectLst/>
              <a:latin typeface="+mj-lt"/>
              <a:ea typeface="Calibri" panose="020F0502020204030204" pitchFamily="34" charset="0"/>
              <a:cs typeface="Times New Roman" panose="02020603050405020304" pitchFamily="18" charset="0"/>
            </a:endParaRPr>
          </a:p>
        </p:txBody>
      </p:sp>
      <p:sp>
        <p:nvSpPr>
          <p:cNvPr id="8" name="TextBox 7"/>
          <p:cNvSpPr txBox="1"/>
          <p:nvPr/>
        </p:nvSpPr>
        <p:spPr>
          <a:xfrm>
            <a:off x="476672" y="467544"/>
            <a:ext cx="2376264" cy="400110"/>
          </a:xfrm>
          <a:prstGeom prst="rect">
            <a:avLst/>
          </a:prstGeom>
          <a:noFill/>
        </p:spPr>
        <p:txBody>
          <a:bodyPr wrap="square" rtlCol="0">
            <a:spAutoFit/>
          </a:bodyPr>
          <a:lstStyle/>
          <a:p>
            <a:r>
              <a:rPr lang="en-US" sz="2000" dirty="0">
                <a:latin typeface="+mj-lt"/>
                <a:ea typeface="Calibri" panose="020F0502020204030204" pitchFamily="34" charset="0"/>
                <a:cs typeface="Times New Roman" panose="02020603050405020304" pitchFamily="18" charset="0"/>
              </a:rPr>
              <a:t>Enhancement</a:t>
            </a:r>
            <a:endParaRPr lang="en-IN" sz="2000" dirty="0">
              <a:latin typeface="+mj-lt"/>
            </a:endParaRPr>
          </a:p>
        </p:txBody>
      </p:sp>
    </p:spTree>
    <p:extLst>
      <p:ext uri="{BB962C8B-B14F-4D97-AF65-F5344CB8AC3E}">
        <p14:creationId xmlns:p14="http://schemas.microsoft.com/office/powerpoint/2010/main" val="26226384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34380" y="323528"/>
            <a:ext cx="1944216" cy="461665"/>
          </a:xfrm>
          <a:prstGeom prst="rect">
            <a:avLst/>
          </a:prstGeom>
          <a:noFill/>
        </p:spPr>
        <p:txBody>
          <a:bodyPr wrap="square" rtlCol="0">
            <a:spAutoFit/>
          </a:bodyPr>
          <a:lstStyle/>
          <a:p>
            <a:r>
              <a:rPr lang="en-IN" sz="2400" dirty="0" smtClean="0"/>
              <a:t>Reference </a:t>
            </a:r>
            <a:endParaRPr lang="en-IN" sz="2400" dirty="0"/>
          </a:p>
        </p:txBody>
      </p:sp>
      <p:sp>
        <p:nvSpPr>
          <p:cNvPr id="2" name="TextBox 1"/>
          <p:cNvSpPr txBox="1"/>
          <p:nvPr/>
        </p:nvSpPr>
        <p:spPr>
          <a:xfrm>
            <a:off x="764704" y="1187624"/>
            <a:ext cx="4824536" cy="923330"/>
          </a:xfrm>
          <a:prstGeom prst="rect">
            <a:avLst/>
          </a:prstGeom>
          <a:noFill/>
        </p:spPr>
        <p:txBody>
          <a:bodyPr wrap="square" rtlCol="0">
            <a:spAutoFit/>
          </a:bodyPr>
          <a:lstStyle/>
          <a:p>
            <a:r>
              <a:rPr lang="en-IN" dirty="0" smtClean="0"/>
              <a:t>Books :-      </a:t>
            </a:r>
          </a:p>
          <a:p>
            <a:r>
              <a:rPr lang="en-IN" dirty="0"/>
              <a:t> </a:t>
            </a:r>
            <a:r>
              <a:rPr lang="en-IN" dirty="0" smtClean="0"/>
              <a:t>             </a:t>
            </a:r>
          </a:p>
          <a:p>
            <a:pPr marL="342900" indent="-342900">
              <a:buFont typeface="+mj-lt"/>
              <a:buAutoNum type="arabicPeriod"/>
            </a:pPr>
            <a:r>
              <a:rPr lang="en-IN" dirty="0" smtClean="0"/>
              <a:t> </a:t>
            </a:r>
            <a:endParaRPr lang="en-IN" dirty="0"/>
          </a:p>
        </p:txBody>
      </p:sp>
      <p:sp>
        <p:nvSpPr>
          <p:cNvPr id="3" name="TextBox 2"/>
          <p:cNvSpPr txBox="1"/>
          <p:nvPr/>
        </p:nvSpPr>
        <p:spPr>
          <a:xfrm>
            <a:off x="634380" y="3203848"/>
            <a:ext cx="5602932" cy="2092881"/>
          </a:xfrm>
          <a:prstGeom prst="rect">
            <a:avLst/>
          </a:prstGeom>
          <a:noFill/>
        </p:spPr>
        <p:txBody>
          <a:bodyPr wrap="square" rtlCol="0">
            <a:spAutoFit/>
          </a:bodyPr>
          <a:lstStyle/>
          <a:p>
            <a:pPr algn="just"/>
            <a:r>
              <a:rPr lang="en-IN" dirty="0" smtClean="0"/>
              <a:t>Websites :-</a:t>
            </a:r>
          </a:p>
          <a:p>
            <a:pPr algn="just"/>
            <a:endParaRPr lang="en-IN" sz="1400" dirty="0"/>
          </a:p>
          <a:p>
            <a:pPr marL="342900" indent="-342900" algn="just">
              <a:buFont typeface="+mj-lt"/>
              <a:buAutoNum type="arabicPeriod"/>
            </a:pPr>
            <a:r>
              <a:rPr lang="en-IN" sz="1400" dirty="0">
                <a:hlinkClick r:id="rId2"/>
              </a:rPr>
              <a:t>https://</a:t>
            </a:r>
            <a:r>
              <a:rPr lang="en-IN" sz="1400" dirty="0" smtClean="0">
                <a:hlinkClick r:id="rId2"/>
              </a:rPr>
              <a:t>www.google.com.qa/maps/d/edit?mid=1RrCYASUfulW27sRLhFdTdL3V2liYMG3j&amp;ll=32.24404103651009%2C92.73072731346122&amp;z=5</a:t>
            </a:r>
            <a:endParaRPr lang="en-IN" sz="1400" dirty="0" smtClean="0"/>
          </a:p>
          <a:p>
            <a:pPr marL="342900" indent="-342900" algn="just">
              <a:buFont typeface="+mj-lt"/>
              <a:buAutoNum type="arabicPeriod"/>
            </a:pPr>
            <a:r>
              <a:rPr lang="en-IN" sz="1400" dirty="0">
                <a:hlinkClick r:id="rId3"/>
              </a:rPr>
              <a:t>https://daneden.github.io/animate.css</a:t>
            </a:r>
            <a:r>
              <a:rPr lang="en-IN" sz="1400" dirty="0" smtClean="0">
                <a:hlinkClick r:id="rId3"/>
              </a:rPr>
              <a:t>/</a:t>
            </a:r>
            <a:endParaRPr lang="en-IN" sz="1400" dirty="0" smtClean="0"/>
          </a:p>
          <a:p>
            <a:pPr marL="342900" indent="-342900" algn="just">
              <a:buFont typeface="+mj-lt"/>
              <a:buAutoNum type="arabicPeriod"/>
            </a:pPr>
            <a:r>
              <a:rPr lang="en-IN" sz="1400" dirty="0">
                <a:hlinkClick r:id="rId4"/>
              </a:rPr>
              <a:t>https://www.latlong.net</a:t>
            </a:r>
            <a:r>
              <a:rPr lang="en-IN" sz="1400" dirty="0" smtClean="0">
                <a:hlinkClick r:id="rId4"/>
              </a:rPr>
              <a:t>/</a:t>
            </a:r>
            <a:endParaRPr lang="en-IN" sz="1400" dirty="0" smtClean="0"/>
          </a:p>
          <a:p>
            <a:pPr marL="342900" indent="-342900" algn="just">
              <a:buFont typeface="+mj-lt"/>
              <a:buAutoNum type="arabicPeriod"/>
            </a:pPr>
            <a:endParaRPr lang="en-IN" sz="1400" dirty="0" smtClean="0"/>
          </a:p>
          <a:p>
            <a:pPr marL="342900" indent="-342900" algn="just">
              <a:buFont typeface="+mj-lt"/>
              <a:buAutoNum type="arabicPeriod"/>
            </a:pPr>
            <a:endParaRPr lang="en-IN" sz="1400" dirty="0"/>
          </a:p>
        </p:txBody>
      </p:sp>
    </p:spTree>
    <p:extLst>
      <p:ext uri="{BB962C8B-B14F-4D97-AF65-F5344CB8AC3E}">
        <p14:creationId xmlns:p14="http://schemas.microsoft.com/office/powerpoint/2010/main" val="982153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12776" y="3851920"/>
            <a:ext cx="4824536" cy="769441"/>
          </a:xfrm>
          <a:prstGeom prst="rect">
            <a:avLst/>
          </a:prstGeom>
          <a:noFill/>
        </p:spPr>
        <p:txBody>
          <a:bodyPr wrap="square" rtlCol="0">
            <a:spAutoFit/>
          </a:bodyPr>
          <a:lstStyle/>
          <a:p>
            <a:r>
              <a:rPr lang="en-IN" sz="4400" b="1" dirty="0" smtClean="0">
                <a:latin typeface="+mj-lt"/>
              </a:rPr>
              <a:t>Organization profile</a:t>
            </a:r>
            <a:endParaRPr lang="en-IN" sz="2800" b="1" dirty="0">
              <a:latin typeface="+mj-lt"/>
            </a:endParaRPr>
          </a:p>
        </p:txBody>
      </p:sp>
    </p:spTree>
    <p:extLst>
      <p:ext uri="{BB962C8B-B14F-4D97-AF65-F5344CB8AC3E}">
        <p14:creationId xmlns:p14="http://schemas.microsoft.com/office/powerpoint/2010/main" val="3639691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1785228199"/>
              </p:ext>
            </p:extLst>
          </p:nvPr>
        </p:nvGraphicFramePr>
        <p:xfrm>
          <a:off x="620688" y="1331640"/>
          <a:ext cx="5976664" cy="5533256"/>
        </p:xfrm>
        <a:graphic>
          <a:graphicData uri="http://schemas.openxmlformats.org/drawingml/2006/table">
            <a:tbl>
              <a:tblPr firstRow="1" bandRow="1">
                <a:tableStyleId>{5C22544A-7EE6-4342-B048-85BDC9FD1C3A}</a:tableStyleId>
              </a:tblPr>
              <a:tblGrid>
                <a:gridCol w="961762">
                  <a:extLst>
                    <a:ext uri="{9D8B030D-6E8A-4147-A177-3AD203B41FA5}">
                      <a16:colId xmlns:a16="http://schemas.microsoft.com/office/drawing/2014/main" val="1279108471"/>
                    </a:ext>
                  </a:extLst>
                </a:gridCol>
                <a:gridCol w="3960197">
                  <a:extLst>
                    <a:ext uri="{9D8B030D-6E8A-4147-A177-3AD203B41FA5}">
                      <a16:colId xmlns:a16="http://schemas.microsoft.com/office/drawing/2014/main" val="120497124"/>
                    </a:ext>
                  </a:extLst>
                </a:gridCol>
                <a:gridCol w="1054705">
                  <a:extLst>
                    <a:ext uri="{9D8B030D-6E8A-4147-A177-3AD203B41FA5}">
                      <a16:colId xmlns:a16="http://schemas.microsoft.com/office/drawing/2014/main" val="787495510"/>
                    </a:ext>
                  </a:extLst>
                </a:gridCol>
              </a:tblGrid>
              <a:tr h="504056">
                <a:tc>
                  <a:txBody>
                    <a:bodyPr/>
                    <a:lstStyle/>
                    <a:p>
                      <a:pPr lvl="0" algn="ctr">
                        <a:lnSpc>
                          <a:spcPct val="150000"/>
                        </a:lnSpc>
                      </a:pPr>
                      <a:r>
                        <a:rPr lang="en-IN" sz="1600" dirty="0" smtClean="0">
                          <a:solidFill>
                            <a:schemeClr val="tx1"/>
                          </a:solidFill>
                        </a:rPr>
                        <a:t>Sr.no.</a:t>
                      </a:r>
                      <a:endParaRPr lang="en-IN"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IN" sz="1600" dirty="0" smtClean="0">
                          <a:solidFill>
                            <a:schemeClr val="tx1"/>
                          </a:solidFill>
                        </a:rPr>
                        <a:t>Content</a:t>
                      </a:r>
                      <a:endParaRPr lang="en-IN"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IN" sz="1600" dirty="0" smtClean="0">
                          <a:solidFill>
                            <a:schemeClr val="tx1"/>
                          </a:solidFill>
                        </a:rPr>
                        <a:t>Page</a:t>
                      </a:r>
                      <a:r>
                        <a:rPr lang="en-IN" sz="1600" baseline="0" dirty="0" smtClean="0">
                          <a:solidFill>
                            <a:schemeClr val="tx1"/>
                          </a:solidFill>
                        </a:rPr>
                        <a:t> no.</a:t>
                      </a:r>
                      <a:endParaRPr lang="en-IN"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38980358"/>
                  </a:ext>
                </a:extLst>
              </a:tr>
              <a:tr h="261029">
                <a:tc>
                  <a:txBody>
                    <a:bodyPr/>
                    <a:lstStyle/>
                    <a:p>
                      <a:pPr algn="ctr">
                        <a:lnSpc>
                          <a:spcPct val="150000"/>
                        </a:lnSpc>
                      </a:pPr>
                      <a:r>
                        <a:rPr lang="en-IN" sz="1600" dirty="0" smtClean="0">
                          <a:solidFill>
                            <a:schemeClr val="tx1"/>
                          </a:solidFill>
                        </a:rPr>
                        <a:t>1</a:t>
                      </a:r>
                      <a:endParaRPr lang="en-IN"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50000"/>
                        </a:lnSpc>
                      </a:pPr>
                      <a:r>
                        <a:rPr lang="en-IN" sz="1600" dirty="0" smtClean="0">
                          <a:solidFill>
                            <a:schemeClr val="tx1"/>
                          </a:solidFill>
                        </a:rPr>
                        <a:t>Introduction</a:t>
                      </a:r>
                      <a:endParaRPr lang="en-IN"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50000"/>
                        </a:lnSpc>
                      </a:pPr>
                      <a:r>
                        <a:rPr lang="en-IN" sz="1600" dirty="0" smtClean="0">
                          <a:solidFill>
                            <a:schemeClr val="tx1"/>
                          </a:solidFill>
                        </a:rPr>
                        <a:t>1</a:t>
                      </a:r>
                      <a:endParaRPr lang="en-IN"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44763187"/>
                  </a:ext>
                </a:extLst>
              </a:tr>
              <a:tr h="261029">
                <a:tc>
                  <a:txBody>
                    <a:bodyPr/>
                    <a:lstStyle/>
                    <a:p>
                      <a:pPr algn="ctr">
                        <a:lnSpc>
                          <a:spcPct val="150000"/>
                        </a:lnSpc>
                      </a:pPr>
                      <a:r>
                        <a:rPr lang="en-IN" sz="1600" dirty="0" smtClean="0">
                          <a:solidFill>
                            <a:schemeClr val="tx1"/>
                          </a:solidFill>
                        </a:rPr>
                        <a:t>2</a:t>
                      </a:r>
                      <a:endParaRPr lang="en-IN"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50000"/>
                        </a:lnSpc>
                      </a:pPr>
                      <a:r>
                        <a:rPr lang="en-IN" sz="1600" dirty="0" smtClean="0">
                          <a:solidFill>
                            <a:schemeClr val="tx1"/>
                          </a:solidFill>
                        </a:rPr>
                        <a:t>Abstract of the system</a:t>
                      </a:r>
                      <a:endParaRPr lang="en-IN"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US" sz="1600" dirty="0" smtClean="0">
                          <a:solidFill>
                            <a:schemeClr val="tx1"/>
                          </a:solidFill>
                        </a:rPr>
                        <a:t>4</a:t>
                      </a:r>
                      <a:endParaRPr lang="en-IN"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5660085"/>
                  </a:ext>
                </a:extLst>
              </a:tr>
              <a:tr h="261029">
                <a:tc>
                  <a:txBody>
                    <a:bodyPr/>
                    <a:lstStyle/>
                    <a:p>
                      <a:pPr algn="ctr">
                        <a:lnSpc>
                          <a:spcPct val="150000"/>
                        </a:lnSpc>
                      </a:pPr>
                      <a:r>
                        <a:rPr lang="en-IN" sz="1600" dirty="0" smtClean="0">
                          <a:solidFill>
                            <a:schemeClr val="tx1"/>
                          </a:solidFill>
                        </a:rPr>
                        <a:t>3</a:t>
                      </a:r>
                      <a:endParaRPr lang="en-IN"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50000"/>
                        </a:lnSpc>
                      </a:pPr>
                      <a:r>
                        <a:rPr lang="en-IN" sz="1600" dirty="0" smtClean="0">
                          <a:solidFill>
                            <a:schemeClr val="tx1"/>
                          </a:solidFill>
                        </a:rPr>
                        <a:t>System</a:t>
                      </a:r>
                      <a:r>
                        <a:rPr lang="en-IN" sz="1600" baseline="0" dirty="0" smtClean="0">
                          <a:solidFill>
                            <a:schemeClr val="tx1"/>
                          </a:solidFill>
                        </a:rPr>
                        <a:t> requirements</a:t>
                      </a:r>
                      <a:endParaRPr lang="en-IN"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US" sz="1600" dirty="0" smtClean="0">
                          <a:solidFill>
                            <a:schemeClr val="tx1"/>
                          </a:solidFill>
                        </a:rPr>
                        <a:t>5</a:t>
                      </a:r>
                      <a:endParaRPr lang="en-IN"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51435493"/>
                  </a:ext>
                </a:extLst>
              </a:tr>
              <a:tr h="261029">
                <a:tc>
                  <a:txBody>
                    <a:bodyPr/>
                    <a:lstStyle/>
                    <a:p>
                      <a:pPr algn="ctr">
                        <a:lnSpc>
                          <a:spcPct val="150000"/>
                        </a:lnSpc>
                      </a:pPr>
                      <a:r>
                        <a:rPr lang="en-IN" sz="1600" dirty="0" smtClean="0">
                          <a:solidFill>
                            <a:schemeClr val="tx1"/>
                          </a:solidFill>
                        </a:rPr>
                        <a:t>4</a:t>
                      </a:r>
                      <a:endParaRPr lang="en-IN"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50000"/>
                        </a:lnSpc>
                      </a:pPr>
                      <a:r>
                        <a:rPr lang="en-IN" sz="1600" dirty="0" smtClean="0">
                          <a:solidFill>
                            <a:schemeClr val="tx1"/>
                          </a:solidFill>
                        </a:rPr>
                        <a:t>Software requirements</a:t>
                      </a:r>
                      <a:endParaRPr lang="en-IN"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US" sz="1600" dirty="0" smtClean="0">
                          <a:solidFill>
                            <a:schemeClr val="tx1"/>
                          </a:solidFill>
                        </a:rPr>
                        <a:t>7</a:t>
                      </a:r>
                      <a:endParaRPr lang="en-IN"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19380457"/>
                  </a:ext>
                </a:extLst>
              </a:tr>
              <a:tr h="261029">
                <a:tc>
                  <a:txBody>
                    <a:bodyPr/>
                    <a:lstStyle/>
                    <a:p>
                      <a:pPr algn="ctr">
                        <a:lnSpc>
                          <a:spcPct val="150000"/>
                        </a:lnSpc>
                      </a:pPr>
                      <a:r>
                        <a:rPr lang="en-IN" sz="1600" dirty="0" smtClean="0">
                          <a:solidFill>
                            <a:schemeClr val="tx1"/>
                          </a:solidFill>
                        </a:rPr>
                        <a:t>5</a:t>
                      </a:r>
                      <a:endParaRPr lang="en-IN"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50000"/>
                        </a:lnSpc>
                      </a:pPr>
                      <a:r>
                        <a:rPr lang="en-IN" sz="1600" dirty="0" smtClean="0">
                          <a:solidFill>
                            <a:schemeClr val="tx1"/>
                          </a:solidFill>
                        </a:rPr>
                        <a:t>Methodology</a:t>
                      </a:r>
                      <a:r>
                        <a:rPr lang="en-IN" sz="1600" baseline="0" dirty="0" smtClean="0">
                          <a:solidFill>
                            <a:schemeClr val="tx1"/>
                          </a:solidFill>
                        </a:rPr>
                        <a:t> and ER-Diagram</a:t>
                      </a:r>
                      <a:endParaRPr lang="en-IN"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US" sz="1600" dirty="0" smtClean="0">
                          <a:solidFill>
                            <a:schemeClr val="tx1"/>
                          </a:solidFill>
                        </a:rPr>
                        <a:t>10</a:t>
                      </a:r>
                      <a:endParaRPr lang="en-IN"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54312015"/>
                  </a:ext>
                </a:extLst>
              </a:tr>
              <a:tr h="261029">
                <a:tc>
                  <a:txBody>
                    <a:bodyPr/>
                    <a:lstStyle/>
                    <a:p>
                      <a:pPr algn="ctr">
                        <a:lnSpc>
                          <a:spcPct val="150000"/>
                        </a:lnSpc>
                      </a:pPr>
                      <a:r>
                        <a:rPr lang="en-IN" sz="1600" dirty="0" smtClean="0">
                          <a:solidFill>
                            <a:schemeClr val="tx1"/>
                          </a:solidFill>
                        </a:rPr>
                        <a:t>6</a:t>
                      </a:r>
                      <a:endParaRPr lang="en-IN"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50000"/>
                        </a:lnSpc>
                      </a:pPr>
                      <a:r>
                        <a:rPr lang="en-IN" sz="1600" dirty="0" smtClean="0">
                          <a:solidFill>
                            <a:schemeClr val="tx1"/>
                          </a:solidFill>
                        </a:rPr>
                        <a:t>Source code </a:t>
                      </a:r>
                      <a:endParaRPr lang="en-IN"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US" sz="1600" dirty="0" smtClean="0">
                          <a:solidFill>
                            <a:schemeClr val="tx1"/>
                          </a:solidFill>
                        </a:rPr>
                        <a:t>24</a:t>
                      </a:r>
                      <a:endParaRPr lang="en-IN"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42103422"/>
                  </a:ext>
                </a:extLst>
              </a:tr>
              <a:tr h="261029">
                <a:tc>
                  <a:txBody>
                    <a:bodyPr/>
                    <a:lstStyle/>
                    <a:p>
                      <a:pPr algn="ctr">
                        <a:lnSpc>
                          <a:spcPct val="150000"/>
                        </a:lnSpc>
                      </a:pPr>
                      <a:r>
                        <a:rPr lang="en-IN" sz="1600" dirty="0" smtClean="0">
                          <a:solidFill>
                            <a:schemeClr val="tx1"/>
                          </a:solidFill>
                        </a:rPr>
                        <a:t>7</a:t>
                      </a:r>
                      <a:endParaRPr lang="en-IN"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50000"/>
                        </a:lnSpc>
                      </a:pPr>
                      <a:r>
                        <a:rPr lang="en-IN" sz="1600" dirty="0" smtClean="0">
                          <a:solidFill>
                            <a:schemeClr val="tx1"/>
                          </a:solidFill>
                        </a:rPr>
                        <a:t>Output screens</a:t>
                      </a:r>
                      <a:endParaRPr lang="en-IN"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US" sz="1600" dirty="0" smtClean="0">
                          <a:solidFill>
                            <a:schemeClr val="tx1"/>
                          </a:solidFill>
                        </a:rPr>
                        <a:t>31</a:t>
                      </a:r>
                      <a:endParaRPr lang="en-IN"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61785416"/>
                  </a:ext>
                </a:extLst>
              </a:tr>
              <a:tr h="261029">
                <a:tc>
                  <a:txBody>
                    <a:bodyPr/>
                    <a:lstStyle/>
                    <a:p>
                      <a:pPr algn="ctr">
                        <a:lnSpc>
                          <a:spcPct val="150000"/>
                        </a:lnSpc>
                      </a:pPr>
                      <a:r>
                        <a:rPr lang="en-IN" sz="1600" dirty="0" smtClean="0">
                          <a:solidFill>
                            <a:schemeClr val="tx1"/>
                          </a:solidFill>
                        </a:rPr>
                        <a:t>8</a:t>
                      </a:r>
                      <a:endParaRPr lang="en-IN"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50000"/>
                        </a:lnSpc>
                      </a:pPr>
                      <a:r>
                        <a:rPr lang="en-IN" sz="1600" dirty="0" smtClean="0">
                          <a:solidFill>
                            <a:schemeClr val="tx1"/>
                          </a:solidFill>
                        </a:rPr>
                        <a:t>Enhancement</a:t>
                      </a:r>
                      <a:endParaRPr lang="en-IN"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US" sz="1600" dirty="0" smtClean="0">
                          <a:solidFill>
                            <a:schemeClr val="tx1"/>
                          </a:solidFill>
                        </a:rPr>
                        <a:t>44</a:t>
                      </a:r>
                      <a:endParaRPr lang="en-IN"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0624663"/>
                  </a:ext>
                </a:extLst>
              </a:tr>
              <a:tr h="261029">
                <a:tc>
                  <a:txBody>
                    <a:bodyPr/>
                    <a:lstStyle/>
                    <a:p>
                      <a:pPr algn="ctr">
                        <a:lnSpc>
                          <a:spcPct val="150000"/>
                        </a:lnSpc>
                      </a:pPr>
                      <a:r>
                        <a:rPr lang="en-IN" sz="1600" dirty="0" smtClean="0">
                          <a:solidFill>
                            <a:schemeClr val="tx1"/>
                          </a:solidFill>
                        </a:rPr>
                        <a:t>9</a:t>
                      </a:r>
                      <a:endParaRPr lang="en-IN"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50000"/>
                        </a:lnSpc>
                      </a:pPr>
                      <a:r>
                        <a:rPr lang="en-IN" sz="1600" dirty="0" smtClean="0">
                          <a:solidFill>
                            <a:schemeClr val="tx1"/>
                          </a:solidFill>
                        </a:rPr>
                        <a:t>Conclusion</a:t>
                      </a:r>
                      <a:endParaRPr lang="en-IN"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US" sz="1600" dirty="0" smtClean="0">
                          <a:solidFill>
                            <a:schemeClr val="tx1"/>
                          </a:solidFill>
                        </a:rPr>
                        <a:t>44</a:t>
                      </a:r>
                      <a:endParaRPr lang="en-IN"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09305467"/>
                  </a:ext>
                </a:extLst>
              </a:tr>
              <a:tr h="261029">
                <a:tc>
                  <a:txBody>
                    <a:bodyPr/>
                    <a:lstStyle/>
                    <a:p>
                      <a:pPr algn="ctr">
                        <a:lnSpc>
                          <a:spcPct val="150000"/>
                        </a:lnSpc>
                      </a:pPr>
                      <a:r>
                        <a:rPr lang="en-IN" sz="1600" dirty="0" smtClean="0">
                          <a:solidFill>
                            <a:schemeClr val="tx1"/>
                          </a:solidFill>
                        </a:rPr>
                        <a:t>10</a:t>
                      </a:r>
                      <a:endParaRPr lang="en-IN"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50000"/>
                        </a:lnSpc>
                      </a:pPr>
                      <a:r>
                        <a:rPr lang="en-IN" sz="1600" dirty="0" smtClean="0">
                          <a:solidFill>
                            <a:schemeClr val="tx1"/>
                          </a:solidFill>
                        </a:rPr>
                        <a:t>System limitations</a:t>
                      </a:r>
                      <a:endParaRPr lang="en-IN"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US" sz="1600" dirty="0" smtClean="0">
                          <a:solidFill>
                            <a:schemeClr val="tx1"/>
                          </a:solidFill>
                        </a:rPr>
                        <a:t>44</a:t>
                      </a:r>
                      <a:endParaRPr lang="en-IN"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47552285"/>
                  </a:ext>
                </a:extLst>
              </a:tr>
              <a:tr h="261029">
                <a:tc>
                  <a:txBody>
                    <a:bodyPr/>
                    <a:lstStyle/>
                    <a:p>
                      <a:pPr algn="ctr">
                        <a:lnSpc>
                          <a:spcPct val="150000"/>
                        </a:lnSpc>
                      </a:pPr>
                      <a:r>
                        <a:rPr lang="en-IN" sz="1600" dirty="0" smtClean="0">
                          <a:solidFill>
                            <a:schemeClr val="tx1"/>
                          </a:solidFill>
                        </a:rPr>
                        <a:t>11</a:t>
                      </a:r>
                      <a:endParaRPr lang="en-IN"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50000"/>
                        </a:lnSpc>
                      </a:pPr>
                      <a:r>
                        <a:rPr lang="en-IN" sz="1600" dirty="0" smtClean="0">
                          <a:solidFill>
                            <a:schemeClr val="tx1"/>
                          </a:solidFill>
                        </a:rPr>
                        <a:t>Reference</a:t>
                      </a:r>
                      <a:endParaRPr lang="en-IN"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US" sz="1600" dirty="0" smtClean="0">
                          <a:solidFill>
                            <a:schemeClr val="tx1"/>
                          </a:solidFill>
                        </a:rPr>
                        <a:t>45</a:t>
                      </a:r>
                      <a:endParaRPr lang="en-IN"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93820376"/>
                  </a:ext>
                </a:extLst>
              </a:tr>
            </a:tbl>
          </a:graphicData>
        </a:graphic>
      </p:graphicFrame>
      <p:sp>
        <p:nvSpPr>
          <p:cNvPr id="8" name="TextBox 7"/>
          <p:cNvSpPr txBox="1"/>
          <p:nvPr/>
        </p:nvSpPr>
        <p:spPr>
          <a:xfrm>
            <a:off x="3049793" y="592396"/>
            <a:ext cx="1963383" cy="523220"/>
          </a:xfrm>
          <a:prstGeom prst="rect">
            <a:avLst/>
          </a:prstGeom>
          <a:noFill/>
        </p:spPr>
        <p:txBody>
          <a:bodyPr wrap="square" rtlCol="0">
            <a:spAutoFit/>
          </a:bodyPr>
          <a:lstStyle/>
          <a:p>
            <a:r>
              <a:rPr lang="en-IN" sz="2800" dirty="0" smtClean="0">
                <a:latin typeface="+mj-lt"/>
              </a:rPr>
              <a:t>Index</a:t>
            </a:r>
            <a:endParaRPr lang="en-IN" sz="2800" dirty="0">
              <a:latin typeface="+mj-lt"/>
            </a:endParaRPr>
          </a:p>
        </p:txBody>
      </p:sp>
    </p:spTree>
    <p:extLst>
      <p:ext uri="{BB962C8B-B14F-4D97-AF65-F5344CB8AC3E}">
        <p14:creationId xmlns:p14="http://schemas.microsoft.com/office/powerpoint/2010/main" val="700507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44824" y="3707904"/>
            <a:ext cx="3816424" cy="923330"/>
          </a:xfrm>
          <a:prstGeom prst="rect">
            <a:avLst/>
          </a:prstGeom>
          <a:noFill/>
        </p:spPr>
        <p:txBody>
          <a:bodyPr wrap="square" rtlCol="0">
            <a:spAutoFit/>
          </a:bodyPr>
          <a:lstStyle/>
          <a:p>
            <a:r>
              <a:rPr lang="en-US" sz="5400" b="1" dirty="0" smtClean="0"/>
              <a:t>Introduction</a:t>
            </a:r>
            <a:endParaRPr lang="en-IN" sz="4400" dirty="0"/>
          </a:p>
        </p:txBody>
      </p:sp>
    </p:spTree>
    <p:extLst>
      <p:ext uri="{BB962C8B-B14F-4D97-AF65-F5344CB8AC3E}">
        <p14:creationId xmlns:p14="http://schemas.microsoft.com/office/powerpoint/2010/main" val="379043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0688" y="1187624"/>
            <a:ext cx="5760640" cy="7920880"/>
          </a:xfrm>
        </p:spPr>
        <p:txBody>
          <a:bodyPr>
            <a:noAutofit/>
          </a:bodyPr>
          <a:lstStyle/>
          <a:p>
            <a:pPr algn="just"/>
            <a:r>
              <a:rPr lang="en-IN" sz="1400" dirty="0" smtClean="0"/>
              <a:t>India</a:t>
            </a:r>
            <a:r>
              <a:rPr lang="en-IN" sz="1400" dirty="0"/>
              <a:t>, known as the biggest tourist destination consisting     of </a:t>
            </a:r>
            <a:r>
              <a:rPr lang="en-IN" sz="1400" dirty="0" err="1"/>
              <a:t>Munnar</a:t>
            </a:r>
            <a:r>
              <a:rPr lang="en-IN" sz="1400" dirty="0"/>
              <a:t> in </a:t>
            </a:r>
            <a:r>
              <a:rPr lang="en-IN" sz="1400" dirty="0" err="1"/>
              <a:t>Kerala,beach</a:t>
            </a:r>
            <a:r>
              <a:rPr lang="en-IN" sz="1400" dirty="0"/>
              <a:t> shacks and dolphin spotting   cruise in Goa, Taj Mahal and Agra Fort in </a:t>
            </a:r>
            <a:r>
              <a:rPr lang="en-IN" sz="1400" dirty="0" err="1"/>
              <a:t>Agra,Humayun's</a:t>
            </a:r>
            <a:r>
              <a:rPr lang="en-IN" sz="1400" dirty="0"/>
              <a:t> Tomb in Delhi,, and of course India Gate . You can enjoy it all via boarding a flight, train or bus to the place but there is no experience such as wandering on a bike or car. The fun gets multiplied. If we have your affirmation on this then vehicle rental in India service is here for you. So, hire bike or car in </a:t>
            </a:r>
            <a:r>
              <a:rPr lang="en-IN" sz="1400" dirty="0" smtClean="0"/>
              <a:t>India </a:t>
            </a:r>
            <a:r>
              <a:rPr lang="en-IN" sz="1400" dirty="0"/>
              <a:t>and the experience </a:t>
            </a:r>
            <a:r>
              <a:rPr lang="en-IN" sz="1400" dirty="0" smtClean="0"/>
              <a:t>it all </a:t>
            </a:r>
            <a:r>
              <a:rPr lang="en-IN" sz="1400" dirty="0"/>
              <a:t>from a </a:t>
            </a:r>
            <a:r>
              <a:rPr lang="en-IN" sz="1400" dirty="0" smtClean="0"/>
              <a:t>new perspective</a:t>
            </a:r>
            <a:r>
              <a:rPr lang="en-IN" sz="1400" dirty="0"/>
              <a:t>. </a:t>
            </a:r>
            <a:br>
              <a:rPr lang="en-IN" sz="1400" dirty="0"/>
            </a:br>
            <a:r>
              <a:rPr lang="en-IN" sz="1400" dirty="0"/>
              <a:t/>
            </a:r>
            <a:br>
              <a:rPr lang="en-IN" sz="1400" dirty="0"/>
            </a:br>
            <a:r>
              <a:rPr lang="en-IN" sz="1400" dirty="0"/>
              <a:t>As soon as you set the foot in India, you come across a number of tourist cruising away on bikes and cars. Cutting through the coastal breeze along the horizon of the Arabian sea gives you a grand feeling and this is what lures people to rent a bike or car in India. When you rent a bike, you don’t only hire that but also the freedom of where you go and when you go. A liberty that you get only when you self drive bike or car in India. There is no nagging, you just get the keys to your favourite bike or car and begin your ride to conquer a land which is a bit distinctive from rest of the country. </a:t>
            </a:r>
            <a:br>
              <a:rPr lang="en-IN" sz="1400" dirty="0"/>
            </a:br>
            <a:r>
              <a:rPr lang="en-IN" sz="1400" dirty="0"/>
              <a:t/>
            </a:r>
            <a:br>
              <a:rPr lang="en-IN" sz="1400" dirty="0"/>
            </a:br>
            <a:r>
              <a:rPr lang="en-IN" sz="1400" dirty="0"/>
              <a:t>With Vehicle Rentals, you have the widest range of bike or car to choose from starting with iconic bike Royal Enfield Classic 350, Royal Enfield Thunderbird 350, moving to cruiser-Bajaj Avenger Street 220, commuter-Yamaha FZ, Yamaha R15, Yamaha </a:t>
            </a:r>
            <a:r>
              <a:rPr lang="en-IN" sz="1400" dirty="0" err="1"/>
              <a:t>Fascino</a:t>
            </a:r>
            <a:r>
              <a:rPr lang="en-IN" sz="1400" dirty="0"/>
              <a:t>, naked motorcycle-</a:t>
            </a:r>
            <a:r>
              <a:rPr lang="en-IN" sz="1400" dirty="0" err="1"/>
              <a:t>Benelli</a:t>
            </a:r>
            <a:r>
              <a:rPr lang="en-IN" sz="1400" dirty="0"/>
              <a:t> 600i </a:t>
            </a:r>
            <a:r>
              <a:rPr lang="en-IN" sz="1400" dirty="0" err="1"/>
              <a:t>TnT</a:t>
            </a:r>
            <a:r>
              <a:rPr lang="en-IN" sz="1400" dirty="0"/>
              <a:t>, one of the best 200cc </a:t>
            </a:r>
            <a:r>
              <a:rPr lang="en-IN" sz="1400" dirty="0" smtClean="0"/>
              <a:t>bikes-Bajaj </a:t>
            </a:r>
            <a:r>
              <a:rPr lang="en-IN" sz="1400" dirty="0"/>
              <a:t>Pulsar RS 200. </a:t>
            </a:r>
            <a:br>
              <a:rPr lang="en-IN" sz="1400" dirty="0"/>
            </a:br>
            <a:r>
              <a:rPr lang="en-IN" sz="1400" dirty="0"/>
              <a:t/>
            </a:r>
            <a:br>
              <a:rPr lang="en-IN" sz="1400" dirty="0"/>
            </a:br>
            <a:r>
              <a:rPr lang="en-IN" sz="1400" dirty="0"/>
              <a:t>The Vehicle Rentals also proffers its customers to rent Harley in India. A trip to India on dream bike or car is no less than a fantasy. You have options to select from Harley Davidson Iron 883, Harley Davidson Street 750, and Harley Davidson Roadster for a full-throttled experience. Similarly, hire KTM in India for a splendid experience. You have multiple options for this design and feature-rich bike- KTM Duke 200, KTM Duke 390, KTM RC 200. And when it comes to our service of sports bike or car rental in India, we become speechless as you make the most of your trip on those wheels! </a:t>
            </a:r>
            <a:br>
              <a:rPr lang="en-IN" sz="1400" dirty="0"/>
            </a:br>
            <a:r>
              <a:rPr lang="en-IN" sz="1400" i="1" dirty="0"/>
              <a:t/>
            </a:r>
            <a:br>
              <a:rPr lang="en-IN" sz="1400" i="1" dirty="0"/>
            </a:br>
            <a:r>
              <a:rPr lang="en-IN" sz="1400" b="1" dirty="0"/>
              <a:t> </a:t>
            </a:r>
            <a:r>
              <a:rPr lang="en-IN" sz="1400" dirty="0"/>
              <a:t/>
            </a:r>
            <a:br>
              <a:rPr lang="en-IN" sz="1400" dirty="0"/>
            </a:br>
            <a:endParaRPr lang="en-IN" sz="1200" dirty="0"/>
          </a:p>
        </p:txBody>
      </p:sp>
      <p:sp>
        <p:nvSpPr>
          <p:cNvPr id="4" name="TextBox 3"/>
          <p:cNvSpPr txBox="1"/>
          <p:nvPr/>
        </p:nvSpPr>
        <p:spPr>
          <a:xfrm>
            <a:off x="630932" y="683568"/>
            <a:ext cx="4022204" cy="400110"/>
          </a:xfrm>
          <a:prstGeom prst="rect">
            <a:avLst/>
          </a:prstGeom>
          <a:noFill/>
        </p:spPr>
        <p:txBody>
          <a:bodyPr wrap="square" rtlCol="0">
            <a:spAutoFit/>
          </a:bodyPr>
          <a:lstStyle/>
          <a:p>
            <a:r>
              <a:rPr lang="en-IN" sz="2000" dirty="0">
                <a:latin typeface="+mj-lt"/>
              </a:rPr>
              <a:t>Vehicle Rental in India</a:t>
            </a:r>
          </a:p>
        </p:txBody>
      </p:sp>
    </p:spTree>
    <p:extLst>
      <p:ext uri="{BB962C8B-B14F-4D97-AF65-F5344CB8AC3E}">
        <p14:creationId xmlns:p14="http://schemas.microsoft.com/office/powerpoint/2010/main" val="26343580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1343</TotalTime>
  <Words>3187</Words>
  <Application>Microsoft Office PowerPoint</Application>
  <PresentationFormat>On-screen Show (4:3)</PresentationFormat>
  <Paragraphs>543</Paragraphs>
  <Slides>52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Arial</vt:lpstr>
      <vt:lpstr>Calibri</vt:lpstr>
      <vt:lpstr>Courier New</vt:lpstr>
      <vt:lpstr>Helvetica</vt:lpstr>
      <vt:lpstr>Symbol</vt:lpstr>
      <vt:lpstr>Times New Roman</vt:lpstr>
      <vt:lpstr>Office Theme</vt:lpstr>
      <vt:lpstr>      DR.BABASAHEB AMBEDKAR MARATHWADA UNIVERSITY. AURANGABAD.                                                                                      MGM Dr. G. Y. Pathrikar college of  Computer Science and Information Technology Aurangabad-431003. 2018-2019 A Project Report on “Vehicle Rentals” In partial fulfilment of requirement for the degree of Bachelor of Computer Science   Submitted By Akash Shah Sumeet Thapa Sandesh Mundada   Guidance By Mrs.Apurva Dhawale   </vt:lpstr>
      <vt:lpstr>        MGM'S Dr. G.Y.Pathrikar college of Computer Science and Information Technology Aurangabad-431001. 2017-2018    CERTIFICATE          Submitted by  Akash Shah  Sumeet Thapa Sandesh Mundada          H.O.D                             Guidence by                        Examiner        Mrs. Apurva Dhawale  </vt:lpstr>
      <vt:lpstr>PowerPoint Presentation</vt:lpstr>
      <vt:lpstr>PowerPoint Presentation</vt:lpstr>
      <vt:lpstr>PowerPoint Presentation</vt:lpstr>
      <vt:lpstr>PowerPoint Presentation</vt:lpstr>
      <vt:lpstr>PowerPoint Presentation</vt:lpstr>
      <vt:lpstr>PowerPoint Presentation</vt:lpstr>
      <vt:lpstr>India, known as the biggest tourist destination consisting     of Munnar in Kerala,beach shacks and dolphin spotting   cruise in Goa, Taj Mahal and Agra Fort in Agra,Humayun's Tomb in Delhi,, and of course India Gate . You can enjoy it all via boarding a flight, train or bus to the place but there is no experience such as wandering on a bike or car. The fun gets multiplied. If we have your affirmation on this then vehicle rental in India service is here for you. So, hire bike or car in India and the experience it all from a new perspective.   As soon as you set the foot in India, you come across a number of tourist cruising away on bikes and cars. Cutting through the coastal breeze along the horizon of the Arabian sea gives you a grand feeling and this is what lures people to rent a bike or car in India. When you rent a bike, you don’t only hire that but also the freedom of where you go and when you go. A liberty that you get only when you self drive bike or car in India. There is no nagging, you just get the keys to your favourite bike or car and begin your ride to conquer a land which is a bit distinctive from rest of the country.   With Vehicle Rentals, you have the widest range of bike or car to choose from starting with iconic bike Royal Enfield Classic 350, Royal Enfield Thunderbird 350, moving to cruiser-Bajaj Avenger Street 220, commuter-Yamaha FZ, Yamaha R15, Yamaha Fascino, naked motorcycle-Benelli 600i TnT, one of the best 200cc bikes-Bajaj Pulsar RS 200.   The Vehicle Rentals also proffers its customers to rent Harley in India. A trip to India on dream bike or car is no less than a fantasy. You have options to select from Harley Davidson Iron 883, Harley Davidson Street 750, and Harley Davidson Roadster for a full-throttled experience. Similarly, hire KTM in India for a splendid experience. You have multiple options for this design and feature-rich bike- KTM Duke 200, KTM Duke 390, KTM RC 200. And when it comes to our service of sports bike or car rental in India, we become speechless as you make the most of your trip on those wheels!     </vt:lpstr>
      <vt:lpstr>You must have seen in movies or heard from friends and family that exploring India on scooty has its own charm. Book scooty on rent in India for local commute. Choose between trendy Honda Activa or Honda Dio and commence your tour in the morning. Marvel at the beauty of some famous beaches- Colva beach, Palolem beach, Baga beach, followed by visiting the remains of St. Francis Xavier, watching breathtaking convergence of rivers, Mandovi and Zuari, into the Arabian Sea in Goa.   One of the best features of renting a bike or car is that you can do so on monthly, weekly and even hourly basis. Why empty your pockets when you need a motorcycle only for few hours. Or if you are in India only for a long weekend then Vehicle Rentals gives you the service of renting gear &amp; gearless bike(s) only for that duration as well.   With Vehicle Rentals, it’s time to explore India on two and four wheels!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Home Page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INDEX</dc:title>
  <dc:creator>suchit</dc:creator>
  <cp:lastModifiedBy>BHAVANA</cp:lastModifiedBy>
  <cp:revision>157</cp:revision>
  <dcterms:created xsi:type="dcterms:W3CDTF">2018-02-13T21:15:41Z</dcterms:created>
  <dcterms:modified xsi:type="dcterms:W3CDTF">2019-03-01T10:13:48Z</dcterms:modified>
</cp:coreProperties>
</file>